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7" r:id="rId3"/>
    <p:sldId id="266" r:id="rId4"/>
    <p:sldId id="273" r:id="rId5"/>
    <p:sldId id="274" r:id="rId6"/>
    <p:sldId id="296" r:id="rId7"/>
    <p:sldId id="277" r:id="rId8"/>
    <p:sldId id="278" r:id="rId9"/>
    <p:sldId id="279" r:id="rId10"/>
    <p:sldId id="280" r:id="rId11"/>
    <p:sldId id="281" r:id="rId12"/>
    <p:sldId id="283" r:id="rId13"/>
    <p:sldId id="284" r:id="rId14"/>
    <p:sldId id="285" r:id="rId15"/>
    <p:sldId id="293" r:id="rId16"/>
    <p:sldId id="260" r:id="rId17"/>
    <p:sldId id="26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00"/>
    <a:srgbClr val="EEEDEB"/>
    <a:srgbClr val="F0F0F0"/>
    <a:srgbClr val="B3BEC7"/>
    <a:srgbClr val="E8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40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03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0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89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98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29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20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45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96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91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2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6ECF-FC5D-4ED7-A6D5-AEBB43B1D3E8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61D81-F89E-44EA-9116-29E70525E25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60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9.wdp"/><Relationship Id="rId7" Type="http://schemas.openxmlformats.org/officeDocument/2006/relationships/image" Target="../media/image6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8.jpeg"/><Relationship Id="rId5" Type="http://schemas.openxmlformats.org/officeDocument/2006/relationships/image" Target="../media/image63.jpg"/><Relationship Id="rId10" Type="http://schemas.openxmlformats.org/officeDocument/2006/relationships/image" Target="../media/image67.jpeg"/><Relationship Id="rId4" Type="http://schemas.openxmlformats.org/officeDocument/2006/relationships/image" Target="../media/image62.jpe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3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microsoft.com/office/2007/relationships/hdphoto" Target="../media/hdphoto2.wdp"/><Relationship Id="rId21" Type="http://schemas.microsoft.com/office/2007/relationships/hdphoto" Target="../media/hdphoto5.wdp"/><Relationship Id="rId7" Type="http://schemas.openxmlformats.org/officeDocument/2006/relationships/image" Target="../media/image25.pn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19.png"/><Relationship Id="rId16" Type="http://schemas.openxmlformats.org/officeDocument/2006/relationships/image" Target="../media/image32.jpe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microsoft.com/office/2007/relationships/hdphoto" Target="../media/hdphoto3.wdp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3.wdp"/><Relationship Id="rId10" Type="http://schemas.openxmlformats.org/officeDocument/2006/relationships/image" Target="../media/image44.jpeg"/><Relationship Id="rId4" Type="http://schemas.openxmlformats.org/officeDocument/2006/relationships/image" Target="../media/image20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12" Type="http://schemas.microsoft.com/office/2007/relationships/hdphoto" Target="../media/hdphoto7.wdp"/><Relationship Id="rId2" Type="http://schemas.openxmlformats.org/officeDocument/2006/relationships/image" Target="../media/image19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5" Type="http://schemas.openxmlformats.org/officeDocument/2006/relationships/image" Target="../media/image49.jpeg"/><Relationship Id="rId10" Type="http://schemas.openxmlformats.org/officeDocument/2006/relationships/image" Target="../media/image43.jpeg"/><Relationship Id="rId4" Type="http://schemas.openxmlformats.org/officeDocument/2006/relationships/image" Target="../media/image20.png"/><Relationship Id="rId9" Type="http://schemas.openxmlformats.org/officeDocument/2006/relationships/image" Target="../media/image42.jpeg"/><Relationship Id="rId1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2.jpeg"/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12" Type="http://schemas.openxmlformats.org/officeDocument/2006/relationships/image" Target="../media/image5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microsoft.com/office/2007/relationships/hdphoto" Target="../media/hdphoto3.wdp"/><Relationship Id="rId10" Type="http://schemas.openxmlformats.org/officeDocument/2006/relationships/image" Target="../media/image48.jpeg"/><Relationship Id="rId4" Type="http://schemas.openxmlformats.org/officeDocument/2006/relationships/image" Target="../media/image20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-140" y="-2"/>
            <a:ext cx="12192140" cy="6860583"/>
            <a:chOff x="-140" y="-2"/>
            <a:chExt cx="12192140" cy="6860583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" y="1933710"/>
              <a:ext cx="2349319" cy="1761989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6"/>
            <a:stretch/>
          </p:blipFill>
          <p:spPr>
            <a:xfrm>
              <a:off x="0" y="4338000"/>
              <a:ext cx="3227896" cy="2522581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8"/>
            <a:stretch/>
          </p:blipFill>
          <p:spPr>
            <a:xfrm>
              <a:off x="0" y="0"/>
              <a:ext cx="1800000" cy="1244766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93827"/>
              <a:ext cx="1488000" cy="111600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" r="14034"/>
            <a:stretch/>
          </p:blipFill>
          <p:spPr>
            <a:xfrm>
              <a:off x="1770493" y="1233625"/>
              <a:ext cx="1459865" cy="136800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0" t="1357" r="15103" b="128"/>
            <a:stretch/>
          </p:blipFill>
          <p:spPr>
            <a:xfrm>
              <a:off x="2347431" y="2583543"/>
              <a:ext cx="880465" cy="1117601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1" b="5764"/>
            <a:stretch/>
          </p:blipFill>
          <p:spPr>
            <a:xfrm>
              <a:off x="1455171" y="3695611"/>
              <a:ext cx="1775722" cy="111600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3"/>
            <a:stretch/>
          </p:blipFill>
          <p:spPr>
            <a:xfrm>
              <a:off x="1718358" y="-2"/>
              <a:ext cx="1512000" cy="1242062"/>
            </a:xfrm>
            <a:prstGeom prst="rect">
              <a:avLst/>
            </a:prstGeom>
          </p:spPr>
        </p:pic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793"/>
            <a:ext cx="1826973" cy="756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03163" y="806132"/>
            <a:ext cx="6630649" cy="4260141"/>
          </a:xfrm>
        </p:spPr>
        <p:txBody>
          <a:bodyPr wrap="square" anchor="ctr">
            <a:spAutoFit/>
          </a:bodyPr>
          <a:lstStyle/>
          <a:p>
            <a:pPr>
              <a:lnSpc>
                <a:spcPts val="6500"/>
              </a:lnSpc>
              <a:spcAft>
                <a:spcPts val="2400"/>
              </a:spcAft>
            </a:pPr>
            <a: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Εγώ, </a:t>
            </a:r>
            <a:br>
              <a:rPr lang="en-US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πόλη</a:t>
            </a:r>
            <a:r>
              <a:rPr lang="en-US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χώρα </a:t>
            </a:r>
            <a:b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η ζωή μου</a:t>
            </a:r>
            <a:br>
              <a:rPr lang="el-GR" dirty="0">
                <a:latin typeface="Candara" panose="020E0502030303020204" pitchFamily="34" charset="0"/>
              </a:rPr>
            </a:br>
            <a:br>
              <a:rPr lang="el-GR" sz="5400" dirty="0">
                <a:latin typeface="Candara" panose="020E0502030303020204" pitchFamily="34" charset="0"/>
              </a:rPr>
            </a:br>
            <a:r>
              <a:rPr lang="el-GR" sz="5400" dirty="0">
                <a:latin typeface="Candara" panose="020E0502030303020204" pitchFamily="34" charset="0"/>
              </a:rPr>
              <a:t>καλώς ήρθατε!</a:t>
            </a:r>
            <a:endParaRPr lang="it-IT" sz="5400" dirty="0">
              <a:latin typeface="Candara" panose="020E0502030303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906125" y="6211669"/>
            <a:ext cx="2435915" cy="646331"/>
          </a:xfr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it-IT" sz="1800" dirty="0">
                <a:latin typeface="MV Boli" panose="02000500030200090000" pitchFamily="2" charset="0"/>
                <a:cs typeface="MV Boli" panose="02000500030200090000" pitchFamily="2" charset="0"/>
              </a:rPr>
              <a:t>Monica Ventura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l-GR" sz="1800" dirty="0">
                <a:latin typeface="Candara" panose="020E0502030303020204" pitchFamily="34" charset="0"/>
                <a:cs typeface="MV Boli" panose="02000500030200090000" pitchFamily="2" charset="0"/>
              </a:rPr>
              <a:t>Χανιά, 20</a:t>
            </a:r>
            <a:r>
              <a:rPr lang="it-IT" sz="1800" dirty="0">
                <a:latin typeface="Candara" panose="020E0502030303020204" pitchFamily="34" charset="0"/>
                <a:cs typeface="MV Boli" panose="02000500030200090000" pitchFamily="2" charset="0"/>
              </a:rPr>
              <a:t>/04/2020</a:t>
            </a:r>
          </a:p>
        </p:txBody>
      </p:sp>
    </p:spTree>
    <p:extLst>
      <p:ext uri="{BB962C8B-B14F-4D97-AF65-F5344CB8AC3E}">
        <p14:creationId xmlns:p14="http://schemas.microsoft.com/office/powerpoint/2010/main" val="12762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l-GR" dirty="0">
                <a:latin typeface="Candara" panose="020E0502030303020204" pitchFamily="34" charset="0"/>
              </a:rPr>
              <a:t>Και αύριο είναι  τα γενέθλια της Ρώμης!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8434" name="Picture 2" descr="https://www.shareicon.net/data/512x512/2016/01/01/696425_helmet_512x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71" y="2189313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image.flaticon.com/icons/png/512/26/2636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6" y="1607937"/>
            <a:ext cx="4320000" cy="43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8534398" y="5730761"/>
            <a:ext cx="3377079" cy="116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latin typeface="Candara" panose="020E0502030303020204" pitchFamily="34" charset="0"/>
              </a:rPr>
              <a:t>21.04.753 b.C.</a:t>
            </a:r>
          </a:p>
        </p:txBody>
      </p:sp>
      <p:pic>
        <p:nvPicPr>
          <p:cNvPr id="18440" name="Picture 8" descr="https://st3.depositphotos.com/1000419/17970/v/1600/depositphotos_179702318-stock-illustration-birthday-cake-postcard-for-you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0424" r="8531" b="14930"/>
          <a:stretch/>
        </p:blipFill>
        <p:spPr bwMode="auto">
          <a:xfrm>
            <a:off x="7520344" y="568722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95943" y="385097"/>
            <a:ext cx="5958114" cy="2557623"/>
          </a:xfrm>
        </p:spPr>
        <p:txBody>
          <a:bodyPr wrap="squar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Ο μύθος της </a:t>
            </a:r>
            <a:r>
              <a:rPr lang="el-GR" dirty="0" err="1">
                <a:latin typeface="Candara" panose="020E0502030303020204" pitchFamily="34" charset="0"/>
              </a:rPr>
              <a:t>δημιουργείας</a:t>
            </a:r>
            <a:r>
              <a:rPr lang="el-GR" dirty="0">
                <a:latin typeface="Candara" panose="020E0502030303020204" pitchFamily="34" charset="0"/>
              </a:rPr>
              <a:t> </a:t>
            </a:r>
            <a:r>
              <a:rPr lang="el-GR" dirty="0" err="1">
                <a:latin typeface="Candara" panose="020E0502030303020204" pitchFamily="34" charset="0"/>
              </a:rPr>
              <a:t>λεει</a:t>
            </a:r>
            <a:r>
              <a:rPr lang="el-GR" dirty="0">
                <a:latin typeface="Candara" panose="020E0502030303020204" pitchFamily="34" charset="0"/>
              </a:rPr>
              <a:t>…</a:t>
            </a:r>
            <a:br>
              <a:rPr lang="el-GR" dirty="0">
                <a:latin typeface="Candara" panose="020E0502030303020204" pitchFamily="34" charset="0"/>
              </a:rPr>
            </a:br>
            <a:br>
              <a:rPr lang="en-US" sz="2500" dirty="0">
                <a:latin typeface="Candara" panose="020E0502030303020204" pitchFamily="34" charset="0"/>
              </a:rPr>
            </a:br>
            <a:r>
              <a:rPr lang="el-GR" sz="2000" dirty="0">
                <a:latin typeface="Candara" panose="020E0502030303020204" pitchFamily="34" charset="0"/>
              </a:rPr>
              <a:t>…</a:t>
            </a:r>
            <a:r>
              <a:rPr lang="en-US" sz="2000" dirty="0">
                <a:latin typeface="Candara" panose="020E0502030303020204" pitchFamily="34" charset="0"/>
              </a:rPr>
              <a:t>it was founded </a:t>
            </a:r>
            <a:r>
              <a:rPr lang="el-GR" sz="2000" dirty="0">
                <a:latin typeface="Candara" panose="020E0502030303020204" pitchFamily="34" charset="0"/>
              </a:rPr>
              <a:t>μετά έναν πόλεμο </a:t>
            </a:r>
            <a:r>
              <a:rPr lang="en-US" sz="2000" dirty="0">
                <a:latin typeface="Candara" panose="020E0502030303020204" pitchFamily="34" charset="0"/>
              </a:rPr>
              <a:t>between two brothers, sons of Marts and descendants of </a:t>
            </a:r>
            <a:r>
              <a:rPr lang="en-US" sz="2000" dirty="0" err="1">
                <a:latin typeface="Candara" panose="020E0502030303020204" pitchFamily="34" charset="0"/>
              </a:rPr>
              <a:t>Enea</a:t>
            </a:r>
            <a:r>
              <a:rPr lang="en-US" sz="2000" dirty="0">
                <a:latin typeface="Candara" panose="020E0502030303020204" pitchFamily="34" charset="0"/>
              </a:rPr>
              <a:t> (son of </a:t>
            </a:r>
            <a:r>
              <a:rPr lang="en-US" sz="2000" dirty="0" err="1">
                <a:latin typeface="Candara" panose="020E0502030303020204" pitchFamily="34" charset="0"/>
              </a:rPr>
              <a:t>Afrodite</a:t>
            </a:r>
            <a:r>
              <a:rPr lang="en-US" sz="2000" dirty="0">
                <a:latin typeface="Candara" panose="020E0502030303020204" pitchFamily="34" charset="0"/>
              </a:rPr>
              <a:t>) of Troy.</a:t>
            </a:r>
            <a:endParaRPr lang="it-IT" sz="2000" dirty="0">
              <a:latin typeface="Candara" panose="020E0502030303020204" pitchFamily="34" charset="0"/>
            </a:endParaRPr>
          </a:p>
        </p:txBody>
      </p:sp>
      <p:pic>
        <p:nvPicPr>
          <p:cNvPr id="20482" name="Picture 2" descr="https://media.gettyimages.com/vectors/vector-drawing-of-capitoline-wolf-famous-sculpture-symbol-of-rome-vector-id1193344255?s=612x61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6341499" y="1388727"/>
            <a:ext cx="5220000" cy="53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91716" y="597380"/>
            <a:ext cx="380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According to the myth</a:t>
            </a:r>
            <a:endParaRPr lang="it-IT" dirty="0"/>
          </a:p>
          <a:p>
            <a:pPr algn="ctr"/>
            <a:r>
              <a:rPr lang="en-US" dirty="0" err="1">
                <a:latin typeface="Candara" panose="020E0502030303020204" pitchFamily="34" charset="0"/>
              </a:rPr>
              <a:t>th</a:t>
            </a:r>
            <a:r>
              <a:rPr lang="el-GR" dirty="0">
                <a:latin typeface="Candara" panose="020E0502030303020204" pitchFamily="34" charset="0"/>
              </a:rPr>
              <a:t>ο</a:t>
            </a:r>
            <a:r>
              <a:rPr lang="en-US" dirty="0">
                <a:latin typeface="Candara" panose="020E0502030303020204" pitchFamily="34" charset="0"/>
              </a:rPr>
              <a:t>se children, </a:t>
            </a:r>
            <a:r>
              <a:rPr lang="en-US" dirty="0" err="1">
                <a:latin typeface="Candara" panose="020E0502030303020204" pitchFamily="34" charset="0"/>
              </a:rPr>
              <a:t>Romolo</a:t>
            </a:r>
            <a:r>
              <a:rPr lang="en-US" dirty="0">
                <a:latin typeface="Candara" panose="020E0502030303020204" pitchFamily="34" charset="0"/>
              </a:rPr>
              <a:t> and Remo, had been grown by a wolf </a:t>
            </a:r>
            <a:r>
              <a:rPr lang="it-IT" i="1" dirty="0">
                <a:latin typeface="Candara" panose="020E0502030303020204" pitchFamily="34" charset="0"/>
              </a:rPr>
              <a:t>«la Lupa»</a:t>
            </a:r>
            <a:r>
              <a:rPr lang="en-US" dirty="0">
                <a:latin typeface="Candara" panose="020E0502030303020204" pitchFamily="34" charset="0"/>
              </a:rPr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2982635"/>
            <a:ext cx="529589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24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95943" y="619200"/>
            <a:ext cx="6145556" cy="701731"/>
          </a:xfrm>
        </p:spPr>
        <p:txBody>
          <a:bodyPr wrap="squar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Η ιστορία λέει…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20484" name="Picture 4" descr="https://metalgaia.files.wordpress.com/2013/04/mapromeempireatheigh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" t="1950" r="808" b="280"/>
          <a:stretch/>
        </p:blipFill>
        <p:spPr bwMode="auto">
          <a:xfrm>
            <a:off x="371476" y="3052048"/>
            <a:ext cx="5295899" cy="34635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118053" y="1857096"/>
            <a:ext cx="380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And according with the history, the Eternal City became one of the widest empire of the world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8291716" y="597380"/>
            <a:ext cx="380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According to the myth</a:t>
            </a:r>
            <a:endParaRPr lang="it-IT" dirty="0"/>
          </a:p>
          <a:p>
            <a:pPr algn="ctr"/>
            <a:r>
              <a:rPr lang="en-US" dirty="0" err="1">
                <a:latin typeface="Candara" panose="020E0502030303020204" pitchFamily="34" charset="0"/>
              </a:rPr>
              <a:t>th</a:t>
            </a:r>
            <a:r>
              <a:rPr lang="el-GR" dirty="0">
                <a:latin typeface="Candara" panose="020E0502030303020204" pitchFamily="34" charset="0"/>
              </a:rPr>
              <a:t>ο</a:t>
            </a:r>
            <a:r>
              <a:rPr lang="en-US" dirty="0">
                <a:latin typeface="Candara" panose="020E0502030303020204" pitchFamily="34" charset="0"/>
              </a:rPr>
              <a:t>se children, </a:t>
            </a:r>
            <a:r>
              <a:rPr lang="en-US" dirty="0" err="1">
                <a:latin typeface="Candara" panose="020E0502030303020204" pitchFamily="34" charset="0"/>
              </a:rPr>
              <a:t>Romolo</a:t>
            </a:r>
            <a:r>
              <a:rPr lang="en-US" dirty="0">
                <a:latin typeface="Candara" panose="020E0502030303020204" pitchFamily="34" charset="0"/>
              </a:rPr>
              <a:t> and Remo, had been grown by a wolf </a:t>
            </a:r>
            <a:r>
              <a:rPr lang="it-IT" i="1" dirty="0">
                <a:latin typeface="Candara" panose="020E0502030303020204" pitchFamily="34" charset="0"/>
              </a:rPr>
              <a:t>«la Lupa»</a:t>
            </a:r>
            <a:r>
              <a:rPr lang="en-US" dirty="0">
                <a:latin typeface="Candara" panose="020E0502030303020204" pitchFamily="34" charset="0"/>
              </a:rPr>
              <a:t> </a:t>
            </a:r>
            <a:endParaRPr lang="it-IT" dirty="0"/>
          </a:p>
        </p:txBody>
      </p:sp>
      <p:sp>
        <p:nvSpPr>
          <p:cNvPr id="15" name="Fumetto 3 14"/>
          <p:cNvSpPr/>
          <p:nvPr/>
        </p:nvSpPr>
        <p:spPr>
          <a:xfrm>
            <a:off x="3875314" y="2622871"/>
            <a:ext cx="3445406" cy="1629815"/>
          </a:xfrm>
          <a:prstGeom prst="wedgeEllipseCallout">
            <a:avLst>
              <a:gd name="adj1" fmla="val 34580"/>
              <a:gd name="adj2" fmla="val -6087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l-GR" sz="3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και σήμερα;</a:t>
            </a:r>
          </a:p>
          <a:p>
            <a:pPr algn="ctr"/>
            <a:r>
              <a:rPr lang="el-GR" sz="3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Το ίδιο σπουδαία</a:t>
            </a:r>
            <a:r>
              <a:rPr lang="el-GR" sz="4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!</a:t>
            </a:r>
            <a:endParaRPr lang="it-IT" sz="40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pic>
        <p:nvPicPr>
          <p:cNvPr id="16" name="Picture 2" descr="https://media.gettyimages.com/vectors/vector-drawing-of-capitoline-wolf-famous-sculpture-symbol-of-rome-vector-id1193344255?s=612x61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6341499" y="1388727"/>
            <a:ext cx="5220000" cy="53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4" name="Picture 4" descr="https://metalgaia.files.wordpress.com/2013/04/mapromeempireatheigh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" t="1950" r="808" b="280"/>
          <a:stretch/>
        </p:blipFill>
        <p:spPr bwMode="auto">
          <a:xfrm>
            <a:off x="371476" y="3052048"/>
            <a:ext cx="5295899" cy="34635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118053" y="1857096"/>
            <a:ext cx="380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And according with the history, the Eternal City became one of the widest empire of the world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48" y="3978083"/>
            <a:ext cx="2520000" cy="2708696"/>
          </a:xfrm>
          <a:prstGeom prst="rect">
            <a:avLst/>
          </a:prstGeom>
        </p:spPr>
      </p:pic>
      <p:sp>
        <p:nvSpPr>
          <p:cNvPr id="17" name="Fumetto 3 16"/>
          <p:cNvSpPr/>
          <p:nvPr/>
        </p:nvSpPr>
        <p:spPr>
          <a:xfrm>
            <a:off x="0" y="1520710"/>
            <a:ext cx="4165599" cy="2189966"/>
          </a:xfrm>
          <a:prstGeom prst="wedgeEllipseCallout">
            <a:avLst>
              <a:gd name="adj1" fmla="val -13257"/>
              <a:gd name="adj2" fmla="val 630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Αλλά… </a:t>
            </a: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</a:rPr>
              <a:t> μικρότερη,</a:t>
            </a:r>
          </a:p>
          <a:p>
            <a:pPr algn="ctr"/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πιο παλιά,</a:t>
            </a:r>
            <a:r>
              <a:rPr lang="en-US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και </a:t>
            </a:r>
            <a:endParaRPr lang="en-US" sz="25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με μερικά προβληματάκια</a:t>
            </a:r>
            <a:endParaRPr lang="it-IT" sz="25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8" name="Fumetto 3 17"/>
          <p:cNvSpPr/>
          <p:nvPr/>
        </p:nvSpPr>
        <p:spPr>
          <a:xfrm>
            <a:off x="3875314" y="2622871"/>
            <a:ext cx="3445406" cy="1629815"/>
          </a:xfrm>
          <a:prstGeom prst="wedgeEllipseCallout">
            <a:avLst>
              <a:gd name="adj1" fmla="val 34580"/>
              <a:gd name="adj2" fmla="val -6087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l-GR" sz="3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και σήμερα;</a:t>
            </a:r>
          </a:p>
          <a:p>
            <a:pPr algn="ctr"/>
            <a:r>
              <a:rPr lang="el-GR" sz="3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Το ίδιο σπουδαία</a:t>
            </a:r>
            <a:r>
              <a:rPr lang="el-GR" sz="40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!</a:t>
            </a:r>
            <a:endParaRPr lang="it-IT" sz="40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8291716" y="597380"/>
            <a:ext cx="3802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According to the myth</a:t>
            </a:r>
            <a:endParaRPr lang="it-IT" dirty="0"/>
          </a:p>
          <a:p>
            <a:pPr algn="ctr"/>
            <a:r>
              <a:rPr lang="en-US" dirty="0" err="1">
                <a:latin typeface="Candara" panose="020E0502030303020204" pitchFamily="34" charset="0"/>
              </a:rPr>
              <a:t>th</a:t>
            </a:r>
            <a:r>
              <a:rPr lang="el-GR" dirty="0">
                <a:latin typeface="Candara" panose="020E0502030303020204" pitchFamily="34" charset="0"/>
              </a:rPr>
              <a:t>ο</a:t>
            </a:r>
            <a:r>
              <a:rPr lang="en-US" dirty="0">
                <a:latin typeface="Candara" panose="020E0502030303020204" pitchFamily="34" charset="0"/>
              </a:rPr>
              <a:t>se children, </a:t>
            </a:r>
            <a:r>
              <a:rPr lang="en-US" dirty="0" err="1">
                <a:latin typeface="Candara" panose="020E0502030303020204" pitchFamily="34" charset="0"/>
              </a:rPr>
              <a:t>Romolo</a:t>
            </a:r>
            <a:r>
              <a:rPr lang="en-US" dirty="0">
                <a:latin typeface="Candara" panose="020E0502030303020204" pitchFamily="34" charset="0"/>
              </a:rPr>
              <a:t> and Remo, had been grown by a wolf </a:t>
            </a:r>
            <a:r>
              <a:rPr lang="it-IT" i="1" dirty="0">
                <a:latin typeface="Candara" panose="020E0502030303020204" pitchFamily="34" charset="0"/>
              </a:rPr>
              <a:t>«la Lupa»</a:t>
            </a:r>
            <a:r>
              <a:rPr lang="en-US" dirty="0">
                <a:latin typeface="Candara" panose="020E0502030303020204" pitchFamily="34" charset="0"/>
              </a:rPr>
              <a:t> </a:t>
            </a:r>
            <a:endParaRPr lang="it-IT" dirty="0"/>
          </a:p>
        </p:txBody>
      </p:sp>
      <p:sp>
        <p:nvSpPr>
          <p:cNvPr id="21" name="Titolo 1"/>
          <p:cNvSpPr>
            <a:spLocks noGrp="1"/>
          </p:cNvSpPr>
          <p:nvPr>
            <p:ph type="title"/>
          </p:nvPr>
        </p:nvSpPr>
        <p:spPr>
          <a:xfrm>
            <a:off x="195943" y="619200"/>
            <a:ext cx="6145556" cy="701731"/>
          </a:xfrm>
        </p:spPr>
        <p:txBody>
          <a:bodyPr wrap="squar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Η ιστορία λέει…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23" name="Picture 2" descr="https://media.gettyimages.com/vectors/vector-drawing-of-capitoline-wolf-famous-sculpture-symbol-of-rome-vector-id1193344255?s=612x61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6341499" y="1388727"/>
            <a:ext cx="5220000" cy="533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6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95943" y="619200"/>
            <a:ext cx="6145556" cy="701731"/>
          </a:xfrm>
        </p:spPr>
        <p:txBody>
          <a:bodyPr wrap="squar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Σήμερα…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/>
          <a:stretch/>
        </p:blipFill>
        <p:spPr>
          <a:xfrm>
            <a:off x="3431470" y="177343"/>
            <a:ext cx="3600000" cy="2438743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18" y="2790711"/>
            <a:ext cx="3780181" cy="270503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47" y="990818"/>
            <a:ext cx="5400000" cy="30360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4578" name="Picture 2" descr="https://romevacationtips.com/wp-content/uploads/2017/09/pope-graffiti-rome-Rome-Vacation-Tips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47" y="182805"/>
            <a:ext cx="2400000" cy="18000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ifiuti, ora l&amp;#39;Emilia Romagna frena sulla monnezza di Roma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34" y="4574367"/>
            <a:ext cx="3600000" cy="202680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48" y="3978083"/>
            <a:ext cx="2520000" cy="2708696"/>
          </a:xfrm>
          <a:prstGeom prst="rect">
            <a:avLst/>
          </a:prstGeom>
        </p:spPr>
      </p:pic>
      <p:pic>
        <p:nvPicPr>
          <p:cNvPr id="24582" name="Picture 6" descr="https://marketurbanism.com/wp-content/uploads/2012/01/Rome-Graffit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/>
          <a:stretch/>
        </p:blipFill>
        <p:spPr bwMode="auto">
          <a:xfrm>
            <a:off x="6341499" y="4117636"/>
            <a:ext cx="2548501" cy="18000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thumbs.dreamstime.com/b/street-art-graffiti-rome-pigneto-district-italy-netflix-suburra-11397016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26799" r="15452" b="8405"/>
          <a:stretch/>
        </p:blipFill>
        <p:spPr bwMode="auto">
          <a:xfrm>
            <a:off x="9040154" y="3136900"/>
            <a:ext cx="2909693" cy="363553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umetto 3 26"/>
          <p:cNvSpPr/>
          <p:nvPr/>
        </p:nvSpPr>
        <p:spPr>
          <a:xfrm>
            <a:off x="0" y="1520710"/>
            <a:ext cx="4165599" cy="2189966"/>
          </a:xfrm>
          <a:prstGeom prst="wedgeEllipseCallout">
            <a:avLst>
              <a:gd name="adj1" fmla="val -13257"/>
              <a:gd name="adj2" fmla="val 630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ts val="1800"/>
              </a:lnSpc>
            </a:pP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Αλλά… </a:t>
            </a: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</a:rPr>
              <a:t> μικρότερη,</a:t>
            </a:r>
          </a:p>
          <a:p>
            <a:pPr algn="ctr"/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πιο παλιά,</a:t>
            </a:r>
            <a:r>
              <a:rPr lang="en-US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και </a:t>
            </a:r>
            <a:endParaRPr lang="en-US" sz="25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  <a:p>
            <a:pPr algn="ctr"/>
            <a:r>
              <a:rPr lang="el-GR" sz="250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</a:rPr>
              <a:t>με μερικά προβληματάκια</a:t>
            </a:r>
            <a:endParaRPr lang="it-IT" sz="2500" dirty="0">
              <a:solidFill>
                <a:schemeClr val="tx1"/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79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5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6556"/>
          <a:stretch/>
        </p:blipFill>
        <p:spPr>
          <a:xfrm>
            <a:off x="36177" y="2422254"/>
            <a:ext cx="7920000" cy="4352654"/>
          </a:xfrm>
          <a:prstGeom prst="rect">
            <a:avLst/>
          </a:prstGeom>
          <a:solidFill>
            <a:srgbClr val="F2F2F2"/>
          </a:solid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 trans="55000" pressur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20" y="1707887"/>
            <a:ext cx="4971429" cy="460000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2054" y="619200"/>
            <a:ext cx="7815943" cy="701731"/>
          </a:xfrm>
        </p:spPr>
        <p:txBody>
          <a:bodyPr wrap="squar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Σημαντικές λέξεις</a:t>
            </a:r>
            <a:endParaRPr lang="it-IT" sz="2400" dirty="0">
              <a:latin typeface="Candara" panose="020E0502030303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245662" y="1452568"/>
            <a:ext cx="3095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ndara" panose="020E0502030303020204" pitchFamily="34" charset="0"/>
              </a:rPr>
              <a:t> </a:t>
            </a:r>
            <a:r>
              <a:rPr lang="el-GR" sz="4400" dirty="0">
                <a:latin typeface="Candara" panose="020E0502030303020204" pitchFamily="34" charset="0"/>
                <a:ea typeface="+mj-ea"/>
                <a:cs typeface="+mj-cs"/>
              </a:rPr>
              <a:t>στα ιταλικά</a:t>
            </a:r>
            <a:endParaRPr lang="it-IT" sz="4400" dirty="0"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778680" y="1390947"/>
            <a:ext cx="5014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dirty="0">
                <a:latin typeface="Candara" panose="020E0502030303020204" pitchFamily="34" charset="0"/>
                <a:ea typeface="+mj-ea"/>
                <a:cs typeface="+mj-cs"/>
              </a:rPr>
              <a:t>και στα</a:t>
            </a:r>
            <a:r>
              <a:rPr lang="en-US" sz="4400" dirty="0">
                <a:latin typeface="Candara" panose="020E0502030303020204" pitchFamily="34" charset="0"/>
                <a:ea typeface="+mj-ea"/>
                <a:cs typeface="+mj-cs"/>
              </a:rPr>
              <a:t>… </a:t>
            </a:r>
            <a:r>
              <a:rPr lang="el-GR" sz="4400" dirty="0">
                <a:latin typeface="Candara" panose="020E0502030303020204" pitchFamily="34" charset="0"/>
                <a:ea typeface="+mj-ea"/>
                <a:cs typeface="+mj-cs"/>
              </a:rPr>
              <a:t>Ρωμαϊκά!</a:t>
            </a:r>
            <a:endParaRPr lang="it-IT" sz="4400" dirty="0"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560585" y="2887711"/>
            <a:ext cx="1383712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Amore </a:t>
            </a:r>
            <a:r>
              <a:rPr lang="en-US" sz="2000" dirty="0" err="1">
                <a:latin typeface="Candara" panose="020E0502030303020204" pitchFamily="34" charset="0"/>
              </a:rPr>
              <a:t>mio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4012890" y="2887711"/>
            <a:ext cx="1462260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Αγάπη μου 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560586" y="3609772"/>
            <a:ext cx="2045753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Usciamo </a:t>
            </a:r>
            <a:r>
              <a:rPr lang="en-US" sz="2000" dirty="0" err="1">
                <a:latin typeface="Candara" panose="020E0502030303020204" pitchFamily="34" charset="0"/>
              </a:rPr>
              <a:t>stasera</a:t>
            </a:r>
            <a:r>
              <a:rPr lang="en-US" sz="2000" dirty="0">
                <a:latin typeface="Candara" panose="020E0502030303020204" pitchFamily="34" charset="0"/>
              </a:rPr>
              <a:t>?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560585" y="4329428"/>
            <a:ext cx="2432076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Due </a:t>
            </a:r>
            <a:r>
              <a:rPr lang="en-US" sz="2000" dirty="0" err="1">
                <a:latin typeface="Candara" panose="020E0502030303020204" pitchFamily="34" charset="0"/>
              </a:rPr>
              <a:t>birre</a:t>
            </a:r>
            <a:r>
              <a:rPr lang="en-US" sz="2000" dirty="0">
                <a:latin typeface="Candara" panose="020E0502030303020204" pitchFamily="34" charset="0"/>
              </a:rPr>
              <a:t> per </a:t>
            </a:r>
            <a:r>
              <a:rPr lang="en-US" sz="2000" dirty="0" err="1">
                <a:latin typeface="Candara" panose="020E0502030303020204" pitchFamily="34" charset="0"/>
              </a:rPr>
              <a:t>favore</a:t>
            </a:r>
            <a:r>
              <a:rPr lang="en-US" sz="2000" dirty="0">
                <a:latin typeface="Candara" panose="020E0502030303020204" pitchFamily="34" charset="0"/>
              </a:rPr>
              <a:t>!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560585" y="5122464"/>
            <a:ext cx="1992853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n-US" sz="2000" dirty="0" err="1">
                <a:latin typeface="Candara" panose="020E0502030303020204" pitchFamily="34" charset="0"/>
              </a:rPr>
              <a:t>Guarda</a:t>
            </a:r>
            <a:r>
              <a:rPr lang="en-US" sz="2000" dirty="0">
                <a:latin typeface="Candara" panose="020E0502030303020204" pitchFamily="34" charset="0"/>
              </a:rPr>
              <a:t> </a:t>
            </a:r>
            <a:r>
              <a:rPr lang="en-US" sz="2000" dirty="0" err="1">
                <a:latin typeface="Candara" panose="020E0502030303020204" pitchFamily="34" charset="0"/>
              </a:rPr>
              <a:t>che</a:t>
            </a:r>
            <a:r>
              <a:rPr lang="en-US" sz="2000" dirty="0">
                <a:latin typeface="Candara" panose="020E0502030303020204" pitchFamily="34" charset="0"/>
              </a:rPr>
              <a:t> </a:t>
            </a:r>
            <a:r>
              <a:rPr lang="en-US" sz="2000" dirty="0" err="1">
                <a:latin typeface="Candara" panose="020E0502030303020204" pitchFamily="34" charset="0"/>
              </a:rPr>
              <a:t>luna</a:t>
            </a:r>
            <a:r>
              <a:rPr lang="en-US" sz="2000" dirty="0">
                <a:latin typeface="Candara" panose="020E0502030303020204" pitchFamily="34" charset="0"/>
              </a:rPr>
              <a:t>!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3983681" y="3630854"/>
            <a:ext cx="2250937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Να βγούμε απόψε;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4012890" y="4329428"/>
            <a:ext cx="2741456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Δυο μπίρες παρακαλώ!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4018653" y="5153288"/>
            <a:ext cx="3026791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Κοίτα τι (ωραίο) φεγγάρι!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7729411" y="5345493"/>
            <a:ext cx="486030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Α</a:t>
            </a:r>
            <a:r>
              <a:rPr lang="it-IT" sz="2000" dirty="0">
                <a:latin typeface="Candara" panose="020E0502030303020204" pitchFamily="34" charset="0"/>
              </a:rPr>
              <a:t>ò</a:t>
            </a:r>
          </a:p>
        </p:txBody>
      </p:sp>
      <p:sp>
        <p:nvSpPr>
          <p:cNvPr id="57" name="Rettangolo 56"/>
          <p:cNvSpPr/>
          <p:nvPr/>
        </p:nvSpPr>
        <p:spPr>
          <a:xfrm>
            <a:off x="7734594" y="4506036"/>
            <a:ext cx="381836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it-IT" sz="2000" dirty="0" err="1">
                <a:latin typeface="Candara" panose="020E0502030303020204" pitchFamily="34" charset="0"/>
              </a:rPr>
              <a:t>Cì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7567307" y="2897870"/>
            <a:ext cx="696024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Α</a:t>
            </a:r>
            <a:r>
              <a:rPr lang="it-IT" sz="2000" dirty="0" err="1">
                <a:latin typeface="Candara" panose="020E0502030303020204" pitchFamily="34" charset="0"/>
              </a:rPr>
              <a:t>mò</a:t>
            </a:r>
            <a:endParaRPr lang="it-IT" sz="2000" dirty="0">
              <a:latin typeface="Candara" panose="020E0502030303020204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7567306" y="3630854"/>
            <a:ext cx="1096775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it-IT" sz="2000" dirty="0">
                <a:latin typeface="Candara" panose="020E0502030303020204" pitchFamily="34" charset="0"/>
              </a:rPr>
              <a:t>‘</a:t>
            </a:r>
            <a:r>
              <a:rPr lang="it-IT" sz="2000" dirty="0" err="1">
                <a:latin typeface="Candara" panose="020E0502030303020204" pitchFamily="34" charset="0"/>
              </a:rPr>
              <a:t>nnamo</a:t>
            </a:r>
            <a:r>
              <a:rPr lang="it-IT" sz="2000" dirty="0"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8978513" y="4506036"/>
            <a:ext cx="1771639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it-IT" sz="2000" dirty="0">
                <a:latin typeface="Candara" panose="020E0502030303020204" pitchFamily="34" charset="0"/>
              </a:rPr>
              <a:t>My </a:t>
            </a:r>
            <a:r>
              <a:rPr lang="it-IT" sz="2000" dirty="0" err="1">
                <a:latin typeface="Candara" panose="020E0502030303020204" pitchFamily="34" charset="0"/>
              </a:rPr>
              <a:t>dear</a:t>
            </a:r>
            <a:r>
              <a:rPr lang="it-IT" sz="2000" dirty="0">
                <a:latin typeface="Candara" panose="020E0502030303020204" pitchFamily="34" charset="0"/>
              </a:rPr>
              <a:t> friend</a:t>
            </a:r>
          </a:p>
        </p:txBody>
      </p:sp>
      <p:sp>
        <p:nvSpPr>
          <p:cNvPr id="50" name="Rettangolo 49"/>
          <p:cNvSpPr/>
          <p:nvPr/>
        </p:nvSpPr>
        <p:spPr>
          <a:xfrm>
            <a:off x="8978513" y="5327963"/>
            <a:ext cx="2581156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it-IT" sz="2000" dirty="0" err="1">
                <a:latin typeface="Candara" panose="020E0502030303020204" pitchFamily="34" charset="0"/>
              </a:rPr>
              <a:t>Usable</a:t>
            </a:r>
            <a:r>
              <a:rPr lang="it-IT" sz="2000" dirty="0">
                <a:latin typeface="Candara" panose="020E0502030303020204" pitchFamily="34" charset="0"/>
              </a:rPr>
              <a:t> in </a:t>
            </a:r>
            <a:r>
              <a:rPr lang="it-IT" sz="2000" dirty="0" err="1">
                <a:latin typeface="Candara" panose="020E0502030303020204" pitchFamily="34" charset="0"/>
              </a:rPr>
              <a:t>any</a:t>
            </a:r>
            <a:r>
              <a:rPr lang="it-IT" sz="2000" dirty="0">
                <a:latin typeface="Candara" panose="020E0502030303020204" pitchFamily="34" charset="0"/>
              </a:rPr>
              <a:t> </a:t>
            </a:r>
            <a:r>
              <a:rPr lang="it-IT" sz="2000" dirty="0" err="1">
                <a:latin typeface="Candara" panose="020E0502030303020204" pitchFamily="34" charset="0"/>
              </a:rPr>
              <a:t>context</a:t>
            </a:r>
            <a:r>
              <a:rPr lang="it-IT" sz="2000" dirty="0">
                <a:latin typeface="Candara" panose="020E0502030303020204" pitchFamily="34" charset="0"/>
              </a:rPr>
              <a:t>!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9268657" y="3588889"/>
            <a:ext cx="1303562" cy="400110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Do we go?</a:t>
            </a:r>
            <a:endParaRPr lang="it-IT" sz="2000" dirty="0">
              <a:latin typeface="Candara" panose="020E0502030303020204" pitchFamily="34" charset="0"/>
            </a:endParaRPr>
          </a:p>
        </p:txBody>
      </p:sp>
      <p:cxnSp>
        <p:nvCxnSpPr>
          <p:cNvPr id="52" name="Connettore 2 51"/>
          <p:cNvCxnSpPr/>
          <p:nvPr/>
        </p:nvCxnSpPr>
        <p:spPr>
          <a:xfrm>
            <a:off x="3012621" y="3111724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3012621" y="3854867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>
            <a:off x="3253048" y="4553441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3184452" y="5346682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>
            <a:off x="6372058" y="3057362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>
            <a:off x="8787369" y="3854867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>
            <a:off x="8405081" y="4688100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>
            <a:off x="8405081" y="5495650"/>
            <a:ext cx="382288" cy="0"/>
          </a:xfrm>
          <a:prstGeom prst="straightConnector1">
            <a:avLst/>
          </a:prstGeom>
          <a:solidFill>
            <a:srgbClr val="F2F2F2">
              <a:alpha val="5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8" grpId="0" animBg="1"/>
      <p:bldP spid="59" grpId="0" animBg="1"/>
      <p:bldP spid="60" grpId="0" animBg="1"/>
      <p:bldP spid="61" grpId="0" animBg="1"/>
      <p:bldP spid="62" grpId="0" animBg="1"/>
      <p:bldP spid="46" grpId="0" animBg="1"/>
      <p:bldP spid="47" grpId="0" animBg="1"/>
      <p:bldP spid="48" grpId="0" animBg="1"/>
      <p:bldP spid="56" grpId="0" animBg="1"/>
      <p:bldP spid="57" grpId="0" animBg="1"/>
      <p:bldP spid="44" grpId="0" animBg="1"/>
      <p:bldP spid="45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793"/>
            <a:ext cx="1826973" cy="756000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-140" y="-2"/>
            <a:ext cx="12192140" cy="6860583"/>
            <a:chOff x="-140" y="-2"/>
            <a:chExt cx="12192140" cy="6860583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" y="1933710"/>
              <a:ext cx="2349319" cy="1761989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6"/>
            <a:stretch/>
          </p:blipFill>
          <p:spPr>
            <a:xfrm>
              <a:off x="0" y="4338000"/>
              <a:ext cx="3227896" cy="2522581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08"/>
            <a:stretch/>
          </p:blipFill>
          <p:spPr>
            <a:xfrm>
              <a:off x="0" y="0"/>
              <a:ext cx="1800000" cy="1244766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93827"/>
              <a:ext cx="1488000" cy="1116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8" r="14034"/>
            <a:stretch/>
          </p:blipFill>
          <p:spPr>
            <a:xfrm>
              <a:off x="1770493" y="1233625"/>
              <a:ext cx="1459865" cy="136800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0" t="1357" r="15103" b="128"/>
            <a:stretch/>
          </p:blipFill>
          <p:spPr>
            <a:xfrm>
              <a:off x="2347431" y="2583543"/>
              <a:ext cx="880465" cy="1117601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11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51" b="5764"/>
            <a:stretch/>
          </p:blipFill>
          <p:spPr>
            <a:xfrm>
              <a:off x="1455171" y="3695611"/>
              <a:ext cx="1775722" cy="1116000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3"/>
            <a:stretch/>
          </p:blipFill>
          <p:spPr>
            <a:xfrm>
              <a:off x="1718358" y="-2"/>
              <a:ext cx="1512000" cy="1242062"/>
            </a:xfrm>
            <a:prstGeom prst="rect">
              <a:avLst/>
            </a:prstGeom>
          </p:spPr>
        </p:pic>
      </p:grpSp>
      <p:sp>
        <p:nvSpPr>
          <p:cNvPr id="23" name="Titolo 1"/>
          <p:cNvSpPr txBox="1">
            <a:spLocks/>
          </p:cNvSpPr>
          <p:nvPr/>
        </p:nvSpPr>
        <p:spPr>
          <a:xfrm>
            <a:off x="3765312" y="1917099"/>
            <a:ext cx="5392729" cy="20672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500"/>
              </a:lnSpc>
              <a:spcAft>
                <a:spcPts val="2400"/>
              </a:spcAft>
            </a:pPr>
            <a:r>
              <a:rPr lang="el-GR" sz="4800" dirty="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Αυτά!</a:t>
            </a:r>
            <a:endParaRPr lang="el-GR" dirty="0">
              <a:latin typeface="Candara" panose="020E05020303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6500"/>
              </a:lnSpc>
              <a:spcAft>
                <a:spcPts val="2400"/>
              </a:spcAft>
            </a:pPr>
            <a:r>
              <a:rPr lang="el-GR" sz="4800" dirty="0">
                <a:latin typeface="Candara" panose="020E0502030303020204" pitchFamily="34" charset="0"/>
              </a:rPr>
              <a:t>Καλή συνέχεια!</a:t>
            </a:r>
            <a:endParaRPr lang="it-IT" sz="4800" dirty="0">
              <a:latin typeface="Candara" panose="020E0502030303020204" pitchFamily="34" charset="0"/>
            </a:endParaRPr>
          </a:p>
        </p:txBody>
      </p:sp>
      <p:sp>
        <p:nvSpPr>
          <p:cNvPr id="24" name="Sottotitolo 2"/>
          <p:cNvSpPr txBox="1">
            <a:spLocks/>
          </p:cNvSpPr>
          <p:nvPr/>
        </p:nvSpPr>
        <p:spPr>
          <a:xfrm>
            <a:off x="5906125" y="6211669"/>
            <a:ext cx="2435915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dirty="0">
                <a:latin typeface="MV Boli" panose="02000500030200090000" pitchFamily="2" charset="0"/>
                <a:cs typeface="MV Boli" panose="02000500030200090000" pitchFamily="2" charset="0"/>
              </a:rPr>
              <a:t>Monica Ventura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1800" dirty="0">
                <a:latin typeface="Candara" panose="020E0502030303020204" pitchFamily="34" charset="0"/>
                <a:cs typeface="MV Boli" panose="02000500030200090000" pitchFamily="2" charset="0"/>
              </a:rPr>
              <a:t>Χανιά, 20</a:t>
            </a:r>
            <a:r>
              <a:rPr lang="it-IT" sz="1800" dirty="0">
                <a:latin typeface="Candara" panose="020E0502030303020204" pitchFamily="34" charset="0"/>
                <a:cs typeface="MV Boli" panose="02000500030200090000" pitchFamily="2" charset="0"/>
              </a:rPr>
              <a:t>/04/2020</a:t>
            </a:r>
          </a:p>
        </p:txBody>
      </p:sp>
    </p:spTree>
    <p:extLst>
      <p:ext uri="{BB962C8B-B14F-4D97-AF65-F5344CB8AC3E}">
        <p14:creationId xmlns:p14="http://schemas.microsoft.com/office/powerpoint/2010/main" val="6840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www.quizammissione.it/wp-content/uploads/2017/09/Biologia.png?fit=2678%2C1545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00"/>
            <a:ext cx="12192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..και μου αρέσει πολύ…</a:t>
            </a:r>
            <a:endParaRPr lang="it-IT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2" t="7619" r="39167" b="35872"/>
          <a:stretch/>
        </p:blipFill>
        <p:spPr>
          <a:xfrm>
            <a:off x="8956976" y="2435556"/>
            <a:ext cx="1817914" cy="38753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24445" r="13951" b="22500"/>
          <a:stretch/>
        </p:blipFill>
        <p:spPr>
          <a:xfrm>
            <a:off x="5885858" y="572754"/>
            <a:ext cx="2772000" cy="3725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Fumetto 3 28"/>
          <p:cNvSpPr/>
          <p:nvPr/>
        </p:nvSpPr>
        <p:spPr>
          <a:xfrm>
            <a:off x="8998331" y="1044712"/>
            <a:ext cx="2833421" cy="1272331"/>
          </a:xfrm>
          <a:prstGeom prst="wedgeEllipseCallout">
            <a:avLst>
              <a:gd name="adj1" fmla="val -57663"/>
              <a:gd name="adj2" fmla="val -153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Εδώ είμαι!</a:t>
            </a:r>
          </a:p>
          <a:p>
            <a:pPr algn="ctr"/>
            <a:r>
              <a:rPr lang="el-GR" dirty="0">
                <a:solidFill>
                  <a:schemeClr val="tx1"/>
                </a:solidFill>
              </a:rPr>
              <a:t>Το όνομα μου είναι Μόνικα </a:t>
            </a:r>
            <a:r>
              <a:rPr lang="el-GR" dirty="0" err="1">
                <a:solidFill>
                  <a:schemeClr val="tx1"/>
                </a:solidFill>
              </a:rPr>
              <a:t>Βεντουρα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Εγώ…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1543" y="2046721"/>
            <a:ext cx="3703818" cy="48013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dirty="0">
                <a:latin typeface="Candara" panose="020E0502030303020204" pitchFamily="34" charset="0"/>
              </a:rPr>
              <a:t>με λένε Μόνικα                                                      </a:t>
            </a:r>
          </a:p>
        </p:txBody>
      </p:sp>
      <p:pic>
        <p:nvPicPr>
          <p:cNvPr id="1026" name="Picture 2" descr="https://media.istockphoto.com/photos/pink-bow-picture-id182854243?k=6&amp;m=182854243&amp;s=612x612&amp;w=0&amp;h=MGZDaru0-0qcQbS8o_-4kS5TwtRu_Q9XMM7Hg5G2bYo=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46" y="1957719"/>
            <a:ext cx="94965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3.ftcdn.net/jpg/00/33/01/00/500_F_33010050_VBZB2prYP4zQblbmCa4FlJwyDFmUWOz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76" y="2906927"/>
            <a:ext cx="1080000" cy="784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 3 3"/>
          <p:cNvSpPr/>
          <p:nvPr/>
        </p:nvSpPr>
        <p:spPr>
          <a:xfrm>
            <a:off x="10463133" y="3429440"/>
            <a:ext cx="1504211" cy="1815784"/>
          </a:xfrm>
          <a:prstGeom prst="wedgeEllipseCallout">
            <a:avLst>
              <a:gd name="adj1" fmla="val -68145"/>
              <a:gd name="adj2" fmla="val 25182"/>
            </a:avLst>
          </a:prstGeom>
          <a:solidFill>
            <a:srgbClr val="F2F2F2">
              <a:alpha val="56863"/>
            </a:srgb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6" y="3966710"/>
            <a:ext cx="1080000" cy="7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2943"/>
          <a:stretch/>
        </p:blipFill>
        <p:spPr>
          <a:xfrm>
            <a:off x="10768570" y="3588953"/>
            <a:ext cx="1017248" cy="1572321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2267029" y="3066439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l-GR" sz="2800" dirty="0">
                <a:latin typeface="Candara" panose="020E0502030303020204" pitchFamily="34" charset="0"/>
              </a:rPr>
              <a:t>είμαι Ιταλίδα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2268134" y="4104644"/>
            <a:ext cx="6096000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l-GR" sz="2800" dirty="0">
                <a:solidFill>
                  <a:prstClr val="black"/>
                </a:solidFill>
                <a:latin typeface="Candara" panose="020E0502030303020204" pitchFamily="34" charset="0"/>
              </a:rPr>
              <a:t>είμαι από την Ρώμη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5542875" y="4423221"/>
            <a:ext cx="3330800" cy="2253350"/>
            <a:chOff x="6050876" y="4568361"/>
            <a:chExt cx="3330800" cy="2253350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7" b="14779"/>
            <a:stretch/>
          </p:blipFill>
          <p:spPr>
            <a:xfrm>
              <a:off x="6050876" y="4568361"/>
              <a:ext cx="3276000" cy="225335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0" name="Picture 2" descr="Logo di Roma Capital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786" b="5987"/>
            <a:stretch/>
          </p:blipFill>
          <p:spPr bwMode="auto">
            <a:xfrm>
              <a:off x="7587098" y="4619932"/>
              <a:ext cx="1794578" cy="61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https://i.pinimg.com/originals/e6/ec/97/e6ec97b41ceb9e04a54a3d051864e7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" b="8936"/>
          <a:stretch/>
        </p:blipFill>
        <p:spPr bwMode="auto">
          <a:xfrm>
            <a:off x="997112" y="1931875"/>
            <a:ext cx="1080000" cy="131445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4" y="165681"/>
            <a:ext cx="4310089" cy="6785627"/>
          </a:xfrm>
          <a:prstGeom prst="rect">
            <a:avLst/>
          </a:prstGeom>
        </p:spPr>
      </p:pic>
      <p:sp>
        <p:nvSpPr>
          <p:cNvPr id="27" name="Segnaposto contenuto 2"/>
          <p:cNvSpPr txBox="1">
            <a:spLocks/>
          </p:cNvSpPr>
          <p:nvPr/>
        </p:nvSpPr>
        <p:spPr>
          <a:xfrm>
            <a:off x="2493779" y="1951310"/>
            <a:ext cx="3703818" cy="125572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είμαι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περιβαλλοντικός βιολόγος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Εγώ…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5637315" y="176033"/>
            <a:ext cx="6460256" cy="5912525"/>
            <a:chOff x="5637315" y="176033"/>
            <a:chExt cx="6460256" cy="5912525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315" y="1768558"/>
              <a:ext cx="5760000" cy="4320000"/>
            </a:xfrm>
            <a:prstGeom prst="rect">
              <a:avLst/>
            </a:prstGeom>
          </p:spPr>
        </p:pic>
        <p:sp>
          <p:nvSpPr>
            <p:cNvPr id="41" name="Fumetto 3 40"/>
            <p:cNvSpPr/>
            <p:nvPr/>
          </p:nvSpPr>
          <p:spPr>
            <a:xfrm>
              <a:off x="5898905" y="176033"/>
              <a:ext cx="3808395" cy="1978595"/>
            </a:xfrm>
            <a:prstGeom prst="wedgeEllipseCallout">
              <a:avLst>
                <a:gd name="adj1" fmla="val 15002"/>
                <a:gd name="adj2" fmla="val 6063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3600" dirty="0">
                  <a:solidFill>
                    <a:schemeClr val="tx1"/>
                  </a:solidFill>
                  <a:latin typeface="Palatino Linotype" panose="02040502050505030304" pitchFamily="18" charset="0"/>
                  <a:cs typeface="MV Boli" panose="02000500030200090000" pitchFamily="2" charset="0"/>
                </a:rPr>
                <a:t>και μου αρέσουν πολύ!!!</a:t>
              </a:r>
              <a:endParaRPr lang="it-IT" sz="36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endParaRPr>
            </a:p>
          </p:txBody>
        </p:sp>
        <p:sp>
          <p:nvSpPr>
            <p:cNvPr id="42" name="Fumetto 3 41"/>
            <p:cNvSpPr/>
            <p:nvPr/>
          </p:nvSpPr>
          <p:spPr>
            <a:xfrm>
              <a:off x="9801728" y="1395647"/>
              <a:ext cx="2295843" cy="1432487"/>
            </a:xfrm>
            <a:prstGeom prst="wedgeEllipseCallout">
              <a:avLst>
                <a:gd name="adj1" fmla="val -55052"/>
                <a:gd name="adj2" fmla="val 2010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2000" dirty="0">
                  <a:solidFill>
                    <a:schemeClr val="tx1"/>
                  </a:solidFill>
                  <a:latin typeface="Palatino Linotype" panose="02040502050505030304" pitchFamily="18" charset="0"/>
                  <a:cs typeface="MV Boli" panose="02000500030200090000" pitchFamily="2" charset="0"/>
                </a:rPr>
                <a:t>και  τα δύο, η φύση και η βιολογία</a:t>
              </a:r>
              <a:endParaRPr lang="it-IT" sz="20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1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po 30"/>
          <p:cNvGrpSpPr/>
          <p:nvPr/>
        </p:nvGrpSpPr>
        <p:grpSpPr>
          <a:xfrm>
            <a:off x="8301092" y="4499139"/>
            <a:ext cx="3577552" cy="2142320"/>
            <a:chOff x="8301092" y="4499139"/>
            <a:chExt cx="3577552" cy="214232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541092" y="4961459"/>
              <a:ext cx="1440000" cy="192000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177644" y="4256139"/>
              <a:ext cx="1458000" cy="1944000"/>
            </a:xfrm>
            <a:prstGeom prst="rect">
              <a:avLst/>
            </a:prstGeom>
          </p:spPr>
        </p:pic>
      </p:grpSp>
      <p:pic>
        <p:nvPicPr>
          <p:cNvPr id="1034" name="Picture 10" descr="https://i.pinimg.com/originals/e6/ec/97/e6ec97b41ceb9e04a54a3d051864e79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" b="8936"/>
          <a:stretch/>
        </p:blipFill>
        <p:spPr bwMode="auto">
          <a:xfrm>
            <a:off x="997112" y="1931875"/>
            <a:ext cx="1080000" cy="131445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egnaposto contenuto 2"/>
          <p:cNvSpPr txBox="1">
            <a:spLocks/>
          </p:cNvSpPr>
          <p:nvPr/>
        </p:nvSpPr>
        <p:spPr>
          <a:xfrm>
            <a:off x="2493779" y="1951310"/>
            <a:ext cx="3703818" cy="125572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είμαι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περιβαλλοντικός βιολόγος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6" name="Picture 2" descr="Logo of the Technical University of Crete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3"/>
          <a:stretch/>
        </p:blipFill>
        <p:spPr bwMode="auto">
          <a:xfrm>
            <a:off x="997112" y="3620239"/>
            <a:ext cx="1080000" cy="1397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contenuto 2"/>
          <p:cNvSpPr txBox="1">
            <a:spLocks/>
          </p:cNvSpPr>
          <p:nvPr/>
        </p:nvSpPr>
        <p:spPr>
          <a:xfrm>
            <a:off x="2525568" y="3885263"/>
            <a:ext cx="3703818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Κάνω πρακτική στο Πολυτεχνείο Κρήτης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Εγώ…</a:t>
            </a:r>
            <a:endParaRPr lang="it-IT" dirty="0">
              <a:latin typeface="Candara" panose="020E050203030302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587539" y="2768123"/>
            <a:ext cx="3492000" cy="2232000"/>
            <a:chOff x="784279" y="4186610"/>
            <a:chExt cx="3428266" cy="2168287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79" y="4986897"/>
              <a:ext cx="1823737" cy="136800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808" y="4186610"/>
              <a:ext cx="1823737" cy="1368000"/>
            </a:xfrm>
            <a:prstGeom prst="rect">
              <a:avLst/>
            </a:prstGeom>
          </p:spPr>
        </p:pic>
      </p:grpSp>
      <p:grpSp>
        <p:nvGrpSpPr>
          <p:cNvPr id="22" name="Gruppo 21"/>
          <p:cNvGrpSpPr/>
          <p:nvPr/>
        </p:nvGrpSpPr>
        <p:grpSpPr>
          <a:xfrm>
            <a:off x="5554289" y="1776481"/>
            <a:ext cx="2792522" cy="2388138"/>
            <a:chOff x="466342" y="1431162"/>
            <a:chExt cx="2792522" cy="2388138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2" y="1431162"/>
              <a:ext cx="1350195" cy="180000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864" y="2469300"/>
              <a:ext cx="1800000" cy="1350000"/>
            </a:xfrm>
            <a:prstGeom prst="rect">
              <a:avLst/>
            </a:prstGeom>
          </p:spPr>
        </p:pic>
      </p:grpSp>
      <p:grpSp>
        <p:nvGrpSpPr>
          <p:cNvPr id="25" name="Gruppo 24"/>
          <p:cNvGrpSpPr/>
          <p:nvPr/>
        </p:nvGrpSpPr>
        <p:grpSpPr>
          <a:xfrm>
            <a:off x="7226794" y="165681"/>
            <a:ext cx="4626472" cy="2462829"/>
            <a:chOff x="3361867" y="-131667"/>
            <a:chExt cx="4626472" cy="2462829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339" y="-131667"/>
              <a:ext cx="1800000" cy="1350195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867" y="980967"/>
              <a:ext cx="1800000" cy="1350195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879" y="-108878"/>
              <a:ext cx="1800000" cy="1350195"/>
            </a:xfrm>
            <a:prstGeom prst="rect">
              <a:avLst/>
            </a:prstGeom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67" y="1241317"/>
              <a:ext cx="1920000" cy="1080000"/>
            </a:xfrm>
            <a:prstGeom prst="rect">
              <a:avLst/>
            </a:prstGeom>
          </p:spPr>
        </p:pic>
      </p:grp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9" b="54497"/>
          <a:stretch/>
        </p:blipFill>
        <p:spPr>
          <a:xfrm>
            <a:off x="997112" y="5319562"/>
            <a:ext cx="1080000" cy="1392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Segnaposto contenuto 2"/>
          <p:cNvSpPr txBox="1">
            <a:spLocks/>
          </p:cNvSpPr>
          <p:nvPr/>
        </p:nvSpPr>
        <p:spPr>
          <a:xfrm>
            <a:off x="2493779" y="5431418"/>
            <a:ext cx="2029155" cy="102831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και μαθαίνω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Ελληνικά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18836" b="21481"/>
          <a:stretch/>
        </p:blipFill>
        <p:spPr>
          <a:xfrm>
            <a:off x="5456419" y="4912207"/>
            <a:ext cx="2685365" cy="181919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34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https://i.pinimg.com/originals/e6/ec/97/e6ec97b41ceb9e04a54a3d051864e7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1" b="8936"/>
          <a:stretch/>
        </p:blipFill>
        <p:spPr bwMode="auto">
          <a:xfrm>
            <a:off x="997112" y="1931875"/>
            <a:ext cx="1080000" cy="131445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egnaposto contenuto 2"/>
          <p:cNvSpPr txBox="1">
            <a:spLocks/>
          </p:cNvSpPr>
          <p:nvPr/>
        </p:nvSpPr>
        <p:spPr>
          <a:xfrm>
            <a:off x="2493779" y="1951310"/>
            <a:ext cx="3703818" cy="125572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είμαι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dirty="0">
                <a:latin typeface="Candara" panose="020E0502030303020204" pitchFamily="34" charset="0"/>
              </a:rPr>
              <a:t>περιβαλλοντικός βιολόγος</a:t>
            </a:r>
            <a:endParaRPr lang="it-IT" dirty="0">
              <a:latin typeface="Candara" panose="020E0502030303020204" pitchFamily="34" charset="0"/>
            </a:endParaRPr>
          </a:p>
        </p:txBody>
      </p:sp>
      <p:pic>
        <p:nvPicPr>
          <p:cNvPr id="16" name="Picture 2" descr="Logo of the Technical University of Crete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3"/>
          <a:stretch/>
        </p:blipFill>
        <p:spPr bwMode="auto">
          <a:xfrm>
            <a:off x="997112" y="3620239"/>
            <a:ext cx="1080000" cy="1397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contenuto 2"/>
          <p:cNvSpPr txBox="1">
            <a:spLocks/>
          </p:cNvSpPr>
          <p:nvPr/>
        </p:nvSpPr>
        <p:spPr>
          <a:xfrm>
            <a:off x="2525568" y="3885263"/>
            <a:ext cx="3703818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Κάνω πρακτική στο Πολυτεχνείο Κρήτης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Εγώ…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9" b="54497"/>
          <a:stretch/>
        </p:blipFill>
        <p:spPr>
          <a:xfrm>
            <a:off x="997112" y="5319562"/>
            <a:ext cx="1080000" cy="1392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Segnaposto contenuto 2"/>
          <p:cNvSpPr txBox="1">
            <a:spLocks/>
          </p:cNvSpPr>
          <p:nvPr/>
        </p:nvSpPr>
        <p:spPr>
          <a:xfrm>
            <a:off x="2493779" y="5431418"/>
            <a:ext cx="2029155" cy="102831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και μαθαίνω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Ελληνικά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5" t="18836" b="21481"/>
          <a:stretch/>
        </p:blipFill>
        <p:spPr>
          <a:xfrm>
            <a:off x="5456419" y="4912207"/>
            <a:ext cx="2685365" cy="181919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6831" y="312413"/>
            <a:ext cx="3600000" cy="6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5" name="Fumetto 3 34"/>
          <p:cNvSpPr/>
          <p:nvPr/>
        </p:nvSpPr>
        <p:spPr>
          <a:xfrm>
            <a:off x="4999185" y="422960"/>
            <a:ext cx="3277192" cy="2365015"/>
          </a:xfrm>
          <a:prstGeom prst="wedgeEllipseCallout">
            <a:avLst>
              <a:gd name="adj1" fmla="val 70969"/>
              <a:gd name="adj2" fmla="val 150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5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rPr>
              <a:t>εντάξει, μου αρέσει και να καταλαβαίνω Ελληνικά! </a:t>
            </a:r>
            <a:endParaRPr lang="it-IT" sz="2500" dirty="0">
              <a:solidFill>
                <a:schemeClr val="tx1"/>
              </a:solidFill>
              <a:latin typeface="Palatino Linotype" panose="0204050205050503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Εγώ…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831" y="312413"/>
            <a:ext cx="3600000" cy="6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30"/>
          <a:stretch/>
        </p:blipFill>
        <p:spPr>
          <a:xfrm>
            <a:off x="706101" y="3053283"/>
            <a:ext cx="3600000" cy="36591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" name="Fumetto 3 17"/>
          <p:cNvSpPr/>
          <p:nvPr/>
        </p:nvSpPr>
        <p:spPr>
          <a:xfrm>
            <a:off x="1160927" y="1820284"/>
            <a:ext cx="2743066" cy="1811819"/>
          </a:xfrm>
          <a:prstGeom prst="wedgeEllipseCallout">
            <a:avLst>
              <a:gd name="adj1" fmla="val 9149"/>
              <a:gd name="adj2" fmla="val 612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rPr>
              <a:t>Αλλά δεν μου αρέσει το ελληνικό φαγητό</a:t>
            </a:r>
            <a:endParaRPr lang="it-IT" sz="2000" dirty="0">
              <a:solidFill>
                <a:schemeClr val="tx1"/>
              </a:solidFill>
              <a:latin typeface="Palatino Linotype" panose="0204050205050503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r="2732"/>
          <a:stretch/>
        </p:blipFill>
        <p:spPr>
          <a:xfrm>
            <a:off x="4963491" y="2428310"/>
            <a:ext cx="3240000" cy="42841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5" name="Fumetto 3 34"/>
          <p:cNvSpPr/>
          <p:nvPr/>
        </p:nvSpPr>
        <p:spPr>
          <a:xfrm>
            <a:off x="4999185" y="422960"/>
            <a:ext cx="3277192" cy="2365015"/>
          </a:xfrm>
          <a:prstGeom prst="wedgeEllipseCallout">
            <a:avLst>
              <a:gd name="adj1" fmla="val 70969"/>
              <a:gd name="adj2" fmla="val 150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5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rPr>
              <a:t>εντάξει, μου αρέσει και να καταλαβαίνω Ελληνικά! </a:t>
            </a:r>
            <a:endParaRPr lang="it-IT" sz="2500" dirty="0">
              <a:solidFill>
                <a:schemeClr val="tx1"/>
              </a:solidFill>
              <a:latin typeface="Palatino Linotype" panose="02040502050505030304" pitchFamily="18" charset="0"/>
              <a:cs typeface="MV Boli" panose="02000500030200090000" pitchFamily="2" charset="0"/>
            </a:endParaRPr>
          </a:p>
        </p:txBody>
      </p:sp>
      <p:sp>
        <p:nvSpPr>
          <p:cNvPr id="23" name="Fumetto 3 22"/>
          <p:cNvSpPr/>
          <p:nvPr/>
        </p:nvSpPr>
        <p:spPr>
          <a:xfrm>
            <a:off x="3846284" y="2468366"/>
            <a:ext cx="2273022" cy="1494260"/>
          </a:xfrm>
          <a:prstGeom prst="wedgeEllipseCallout">
            <a:avLst>
              <a:gd name="adj1" fmla="val 39468"/>
              <a:gd name="adj2" fmla="val 531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rPr>
              <a:t>Προτιμώ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  <a:latin typeface="Palatino Linotype" panose="02040502050505030304" pitchFamily="18" charset="0"/>
                <a:cs typeface="MV Boli" panose="02000500030200090000" pitchFamily="2" charset="0"/>
              </a:rPr>
              <a:t>το ιταλικό φαγητό</a:t>
            </a:r>
            <a:endParaRPr lang="it-IT" sz="2000" dirty="0">
              <a:solidFill>
                <a:schemeClr val="tx1"/>
              </a:solidFill>
              <a:latin typeface="Palatino Linotype" panose="0204050205050503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643" y="292555"/>
            <a:ext cx="10515600" cy="1325563"/>
          </a:xfrm>
        </p:spPr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Το ιταλικό φαγητό!        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20437"/>
          <a:stretch/>
        </p:blipFill>
        <p:spPr>
          <a:xfrm>
            <a:off x="333609" y="4941517"/>
            <a:ext cx="4788000" cy="17503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6429"/>
          <a:stretch/>
        </p:blipFill>
        <p:spPr>
          <a:xfrm>
            <a:off x="333609" y="3365969"/>
            <a:ext cx="2443176" cy="147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270" name="Picture 6" descr="italian Archives - Italy Food Culture Tour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16114"/>
          <a:stretch/>
        </p:blipFill>
        <p:spPr bwMode="auto">
          <a:xfrm>
            <a:off x="321212" y="1470485"/>
            <a:ext cx="4788000" cy="179593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/>
        </p:blipFill>
        <p:spPr>
          <a:xfrm>
            <a:off x="2929589" y="3367989"/>
            <a:ext cx="2188402" cy="147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Picture 6" descr="https://i.pinimg.com/736x/f2/1c/c0/f21cc011e9920a4d6b35d5a3d0786730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49" y="614334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643" y="292555"/>
            <a:ext cx="10515600" cy="1325563"/>
          </a:xfrm>
        </p:spPr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Το ιταλικό φαγητό!                 Και για Πάσχα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20437"/>
          <a:stretch/>
        </p:blipFill>
        <p:spPr>
          <a:xfrm>
            <a:off x="333609" y="4941517"/>
            <a:ext cx="4788000" cy="17503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6429"/>
          <a:stretch/>
        </p:blipFill>
        <p:spPr>
          <a:xfrm>
            <a:off x="333609" y="3365969"/>
            <a:ext cx="2443176" cy="147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7" y="3491774"/>
            <a:ext cx="3600000" cy="2700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270" name="Picture 6" descr="italian Archives - Italy Food Culture Tour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16114"/>
          <a:stretch/>
        </p:blipFill>
        <p:spPr bwMode="auto">
          <a:xfrm>
            <a:off x="321212" y="1470485"/>
            <a:ext cx="4788000" cy="179593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/>
          <a:stretch/>
        </p:blipFill>
        <p:spPr>
          <a:xfrm>
            <a:off x="2929589" y="3367989"/>
            <a:ext cx="2188402" cy="147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02" y="1394935"/>
            <a:ext cx="3424449" cy="2224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Segnaposto contenuto 2"/>
          <p:cNvSpPr txBox="1">
            <a:spLocks/>
          </p:cNvSpPr>
          <p:nvPr/>
        </p:nvSpPr>
        <p:spPr>
          <a:xfrm rot="20546441">
            <a:off x="5964216" y="1377119"/>
            <a:ext cx="2342264" cy="202550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Κάνουμε μεγάλο πρωινό με πολλά αυγά,     τυρί και λουκάνικα</a:t>
            </a:r>
            <a:endParaRPr lang="it-IT" sz="2400" dirty="0">
              <a:latin typeface="Candara" panose="020E0502030303020204" pitchFamily="34" charset="0"/>
            </a:endParaRP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 rot="989463">
            <a:off x="9209085" y="3452184"/>
            <a:ext cx="2876160" cy="202550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l-GR" sz="2400" dirty="0">
                <a:latin typeface="Candara" panose="020E0502030303020204" pitchFamily="34" charset="0"/>
              </a:rPr>
              <a:t>Και συνεχίζουμε με το μεσημεριανό, με αυγά, αρνί, αυγά, και  παραδοσιακά πιάτα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3817" y="5538715"/>
            <a:ext cx="1800000" cy="11960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1102" b="31758"/>
          <a:stretch/>
        </p:blipFill>
        <p:spPr>
          <a:xfrm>
            <a:off x="10266159" y="5569325"/>
            <a:ext cx="1714448" cy="115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410" name="Picture 2" descr="Casatiello - Neapolitan Stuffed Easter Bread Recip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3"/>
          <a:stretch/>
        </p:blipFill>
        <p:spPr bwMode="auto">
          <a:xfrm>
            <a:off x="8802078" y="5121676"/>
            <a:ext cx="1532093" cy="9102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.pinimg.com/736x/f2/1c/c0/f21cc011e9920a4d6b35d5a3d0786730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49" y="614334"/>
            <a:ext cx="108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2 24"/>
          <p:cNvCxnSpPr/>
          <p:nvPr/>
        </p:nvCxnSpPr>
        <p:spPr>
          <a:xfrm>
            <a:off x="8859993" y="1439497"/>
            <a:ext cx="807884" cy="6143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metto 2 15"/>
          <p:cNvSpPr/>
          <p:nvPr/>
        </p:nvSpPr>
        <p:spPr>
          <a:xfrm>
            <a:off x="8157466" y="1512846"/>
            <a:ext cx="1289224" cy="478865"/>
          </a:xfrm>
          <a:prstGeom prst="wedgeRoundRectCallout">
            <a:avLst>
              <a:gd name="adj1" fmla="val 39258"/>
              <a:gd name="adj2" fmla="val 78412"/>
              <a:gd name="adj3" fmla="val 16667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θεοί και τα ξαδέρφια μου!</a:t>
            </a:r>
            <a:endParaRPr lang="it-IT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Fumetto 2 32"/>
          <p:cNvSpPr/>
          <p:nvPr/>
        </p:nvSpPr>
        <p:spPr>
          <a:xfrm>
            <a:off x="5956570" y="5372114"/>
            <a:ext cx="1289224" cy="478865"/>
          </a:xfrm>
          <a:prstGeom prst="wedgeRoundRectCallout">
            <a:avLst>
              <a:gd name="adj1" fmla="val -30683"/>
              <a:gd name="adj2" fmla="val -104584"/>
              <a:gd name="adj3" fmla="val 16667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νέα ελληνική οικογένεια </a:t>
            </a:r>
            <a:r>
              <a:rPr lang="it-IT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it-IT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/>
          <p:cNvGrpSpPr/>
          <p:nvPr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 trans="55000" pressure="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000" y="0"/>
              <a:ext cx="6876000" cy="6876000"/>
            </a:xfrm>
            <a:prstGeom prst="rect">
              <a:avLst/>
            </a:prstGeom>
          </p:spPr>
        </p:pic>
        <p:pic>
          <p:nvPicPr>
            <p:cNvPr id="38" name="Picture 2" descr="http://sites.ffclrp.usp.br/ebc/Figs/arvore_u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 trans="35000" pressur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00"/>
              <a:ext cx="545415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642" y="365125"/>
            <a:ext cx="10925271" cy="1325563"/>
          </a:xfrm>
        </p:spPr>
        <p:txBody>
          <a:bodyPr/>
          <a:lstStyle/>
          <a:p>
            <a:r>
              <a:rPr lang="el-GR" dirty="0">
                <a:latin typeface="Candara" panose="020E0502030303020204" pitchFamily="34" charset="0"/>
              </a:rPr>
              <a:t>Και η μέρα μετά το Πάσχα?</a:t>
            </a:r>
            <a:br>
              <a:rPr lang="it-IT" dirty="0">
                <a:latin typeface="Candara" panose="020E0502030303020204" pitchFamily="34" charset="0"/>
              </a:rPr>
            </a:br>
            <a:r>
              <a:rPr lang="el-GR" dirty="0">
                <a:latin typeface="Candara" panose="020E0502030303020204" pitchFamily="34" charset="0"/>
              </a:rPr>
              <a:t> Έχουμε </a:t>
            </a:r>
            <a:r>
              <a:rPr lang="it-IT" dirty="0">
                <a:latin typeface="Candara" panose="020E0502030303020204" pitchFamily="34" charset="0"/>
              </a:rPr>
              <a:t>«</a:t>
            </a:r>
            <a:r>
              <a:rPr lang="el-GR" dirty="0" err="1">
                <a:latin typeface="Candara" panose="020E0502030303020204" pitchFamily="34" charset="0"/>
              </a:rPr>
              <a:t>πασχούλι</a:t>
            </a:r>
            <a:r>
              <a:rPr lang="it-IT" dirty="0">
                <a:latin typeface="Candara" panose="020E0502030303020204" pitchFamily="34" charset="0"/>
              </a:rPr>
              <a:t>»</a:t>
            </a:r>
            <a:r>
              <a:rPr lang="el-GR" dirty="0">
                <a:latin typeface="Candara" panose="020E0502030303020204" pitchFamily="34" charset="0"/>
              </a:rPr>
              <a:t>!</a:t>
            </a:r>
            <a:endParaRPr lang="it-IT" dirty="0">
              <a:latin typeface="Candara" panose="020E0502030303020204" pitchFamily="34" charset="0"/>
            </a:endParaRPr>
          </a:p>
        </p:txBody>
      </p:sp>
      <p:sp>
        <p:nvSpPr>
          <p:cNvPr id="14" name="AutoShape 6" descr="blob:https://web.whatsapp.com/87d6c20c-ddff-4f54-a280-e5f48d2606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7" y="3491774"/>
            <a:ext cx="3600000" cy="27003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02" y="1394935"/>
            <a:ext cx="3424449" cy="22242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Segnaposto contenuto 2"/>
          <p:cNvSpPr txBox="1">
            <a:spLocks/>
          </p:cNvSpPr>
          <p:nvPr/>
        </p:nvSpPr>
        <p:spPr>
          <a:xfrm rot="20546441">
            <a:off x="5964216" y="1377119"/>
            <a:ext cx="2342264" cy="202550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400" dirty="0">
                <a:latin typeface="Candara" panose="020E0502030303020204" pitchFamily="34" charset="0"/>
              </a:rPr>
              <a:t>Κάνουμε μεγάλο πρωινό με πολλά αυγά,     τυρί και λουκάνικα</a:t>
            </a:r>
            <a:endParaRPr lang="it-IT" sz="2400" dirty="0">
              <a:latin typeface="Candara" panose="020E0502030303020204" pitchFamily="34" charset="0"/>
            </a:endParaRP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 rot="989463">
            <a:off x="9209085" y="3452184"/>
            <a:ext cx="2876160" cy="202550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l-GR" sz="2400" dirty="0">
                <a:latin typeface="Candara" panose="020E0502030303020204" pitchFamily="34" charset="0"/>
              </a:rPr>
              <a:t>Και συνεχίζουμε με το μεσημεριανό, με αυγά, </a:t>
            </a:r>
            <a:r>
              <a:rPr lang="el-GR" sz="2400" dirty="0" err="1">
                <a:latin typeface="Candara" panose="020E0502030303020204" pitchFamily="34" charset="0"/>
              </a:rPr>
              <a:t>αρνή</a:t>
            </a:r>
            <a:r>
              <a:rPr lang="el-GR" sz="2400" dirty="0">
                <a:latin typeface="Candara" panose="020E0502030303020204" pitchFamily="34" charset="0"/>
              </a:rPr>
              <a:t>, αυγά, και  </a:t>
            </a:r>
            <a:r>
              <a:rPr lang="el-GR" sz="2400" dirty="0" err="1">
                <a:latin typeface="Candara" panose="020E0502030303020204" pitchFamily="34" charset="0"/>
              </a:rPr>
              <a:t>παραδοσιακα</a:t>
            </a:r>
            <a:r>
              <a:rPr lang="el-GR" sz="2400" dirty="0">
                <a:latin typeface="Candara" panose="020E0502030303020204" pitchFamily="34" charset="0"/>
              </a:rPr>
              <a:t> πιάτα</a:t>
            </a:r>
            <a:endParaRPr lang="it-IT" sz="2400" dirty="0">
              <a:latin typeface="Candara" panose="020E0502030303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3817" y="5538715"/>
            <a:ext cx="1800000" cy="11960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1102" b="31758"/>
          <a:stretch/>
        </p:blipFill>
        <p:spPr>
          <a:xfrm>
            <a:off x="10266159" y="5569325"/>
            <a:ext cx="1714448" cy="115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410" name="Picture 2" descr="Casatiello - Neapolitan Stuffed Easter Bread Recip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3"/>
          <a:stretch/>
        </p:blipFill>
        <p:spPr bwMode="auto">
          <a:xfrm>
            <a:off x="8802078" y="5121676"/>
            <a:ext cx="1532093" cy="91022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49" y="4821316"/>
            <a:ext cx="3704651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r="9129"/>
          <a:stretch/>
        </p:blipFill>
        <p:spPr>
          <a:xfrm>
            <a:off x="305094" y="3445537"/>
            <a:ext cx="1819275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0" name="Segnaposto contenuto 2"/>
          <p:cNvSpPr txBox="1">
            <a:spLocks/>
          </p:cNvSpPr>
          <p:nvPr/>
        </p:nvSpPr>
        <p:spPr>
          <a:xfrm>
            <a:off x="305094" y="1713386"/>
            <a:ext cx="5010906" cy="91751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effectLst>
            <a:softEdge rad="63500"/>
          </a:effectLst>
        </p:spPr>
        <p:txBody>
          <a:bodyPr vert="horz" wrap="square" lIns="91440" tIns="180000" rIns="9144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sz="2000" dirty="0">
                <a:latin typeface="Candara" panose="020E0502030303020204" pitchFamily="34" charset="0"/>
              </a:rPr>
              <a:t>Πάμε στα πάρκα, ψήνουμε στα κάρβουνα και κάνουμε ηλιοθεραπεία…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227864" y="2645700"/>
            <a:ext cx="3102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Candara" panose="020E0502030303020204" pitchFamily="34" charset="0"/>
              </a:rPr>
              <a:t>και φέτος, στη καραντίνα;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429463" y="3363411"/>
            <a:ext cx="2506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latin typeface="Candara" panose="020E0502030303020204" pitchFamily="34" charset="0"/>
              </a:rPr>
              <a:t>Το ίδιο, </a:t>
            </a:r>
          </a:p>
          <a:p>
            <a:pPr algn="ctr"/>
            <a:r>
              <a:rPr lang="el-GR" sz="2000" dirty="0">
                <a:latin typeface="Candara" panose="020E0502030303020204" pitchFamily="34" charset="0"/>
              </a:rPr>
              <a:t>αλλά στα σπίτια μας!</a:t>
            </a:r>
            <a:endParaRPr lang="it-IT" sz="2000" dirty="0"/>
          </a:p>
        </p:txBody>
      </p:sp>
      <p:sp>
        <p:nvSpPr>
          <p:cNvPr id="42" name="Fumetto 2 41"/>
          <p:cNvSpPr/>
          <p:nvPr/>
        </p:nvSpPr>
        <p:spPr>
          <a:xfrm>
            <a:off x="2411910" y="4233760"/>
            <a:ext cx="1289224" cy="478865"/>
          </a:xfrm>
          <a:prstGeom prst="wedgeRoundRectCallout">
            <a:avLst>
              <a:gd name="adj1" fmla="val -69101"/>
              <a:gd name="adj2" fmla="val -38281"/>
              <a:gd name="adj3" fmla="val 16667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 μπαμπάς και ο αδελφός  μου!</a:t>
            </a:r>
            <a:endParaRPr lang="it-IT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Fumetto 2 42"/>
          <p:cNvSpPr/>
          <p:nvPr/>
        </p:nvSpPr>
        <p:spPr>
          <a:xfrm>
            <a:off x="2412314" y="4231509"/>
            <a:ext cx="1289224" cy="478865"/>
          </a:xfrm>
          <a:prstGeom prst="wedgeRoundRectCallout">
            <a:avLst>
              <a:gd name="adj1" fmla="val -21447"/>
              <a:gd name="adj2" fmla="val 75096"/>
              <a:gd name="adj3" fmla="val 16667"/>
            </a:avLst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 μπαμπάς και ο αδελφός  μου!</a:t>
            </a:r>
            <a:endParaRPr lang="it-IT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525</Words>
  <Application>Microsoft Office PowerPoint</Application>
  <PresentationFormat>Ευρεία οθόνη</PresentationFormat>
  <Paragraphs>94</Paragraphs>
  <Slides>17</Slides>
  <Notes>0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MV Boli</vt:lpstr>
      <vt:lpstr>Palatino Linotype</vt:lpstr>
      <vt:lpstr>Verdana</vt:lpstr>
      <vt:lpstr>Tema di Office</vt:lpstr>
      <vt:lpstr>Εγώ,  η πόλη, η χώρα  και η ζωή μου  καλώς ήρθατε!</vt:lpstr>
      <vt:lpstr>Εγώ…</vt:lpstr>
      <vt:lpstr>Εγώ…</vt:lpstr>
      <vt:lpstr>Εγώ…</vt:lpstr>
      <vt:lpstr>Εγώ…</vt:lpstr>
      <vt:lpstr>Εγώ…</vt:lpstr>
      <vt:lpstr>Το ιταλικό φαγητό!        </vt:lpstr>
      <vt:lpstr>Το ιταλικό φαγητό!                 Και για Πάσχα</vt:lpstr>
      <vt:lpstr>Και η μέρα μετά το Πάσχα?  Έχουμε «πασχούλι»!</vt:lpstr>
      <vt:lpstr>Και αύριο είναι  τα γενέθλια της Ρώμης!</vt:lpstr>
      <vt:lpstr>Ο μύθος της δημιουργείας λεει…  …it was founded μετά έναν πόλεμο between two brothers, sons of Marts and descendants of Enea (son of Afrodite) of Troy.</vt:lpstr>
      <vt:lpstr>Η ιστορία λέει…</vt:lpstr>
      <vt:lpstr>Η ιστορία λέει…</vt:lpstr>
      <vt:lpstr>Σήμερα…</vt:lpstr>
      <vt:lpstr>Σημαντικές λέξεις</vt:lpstr>
      <vt:lpstr>Παρουσίαση του PowerPoint</vt:lpstr>
      <vt:lpstr>..και μου αρέσει πολύ…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Εγώ, η πόλη και η χ</dc:title>
  <dc:creator>Momo</dc:creator>
  <cp:lastModifiedBy>eleni felesaki</cp:lastModifiedBy>
  <cp:revision>86</cp:revision>
  <dcterms:created xsi:type="dcterms:W3CDTF">2020-04-18T09:52:43Z</dcterms:created>
  <dcterms:modified xsi:type="dcterms:W3CDTF">2020-11-29T20:35:55Z</dcterms:modified>
</cp:coreProperties>
</file>