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1" r:id="rId2"/>
    <p:sldId id="266" r:id="rId3"/>
    <p:sldId id="256" r:id="rId4"/>
    <p:sldId id="268" r:id="rId5"/>
    <p:sldId id="264" r:id="rId6"/>
    <p:sldId id="267" r:id="rId7"/>
    <p:sldId id="257" r:id="rId8"/>
    <p:sldId id="258" r:id="rId9"/>
    <p:sldId id="259" r:id="rId10"/>
    <p:sldId id="260" r:id="rId11"/>
    <p:sldId id="263" r:id="rId12"/>
    <p:sldId id="262" r:id="rId13"/>
    <p:sldId id="261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331D"/>
    <a:srgbClr val="FFFFFF"/>
    <a:srgbClr val="604900"/>
    <a:srgbClr val="FFF8E1"/>
    <a:srgbClr val="F9F2EB"/>
    <a:srgbClr val="F2F8EE"/>
    <a:srgbClr val="E4C9AE"/>
    <a:srgbClr val="FFF8E5"/>
    <a:srgbClr val="EBF7FF"/>
    <a:srgbClr val="3316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16345-49EC-4166-ABF0-E5AD62739887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D94567-B006-4B33-8257-1D064DF83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25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94567-B006-4B33-8257-1D064DF8393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569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94567-B006-4B33-8257-1D064DF8393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965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94567-B006-4B33-8257-1D064DF8393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452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818F-2DD9-4361-9163-68BC3AB02EFF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2E72-1939-4DC8-A8A3-100ECFB383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008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818F-2DD9-4361-9163-68BC3AB02EFF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2E72-1939-4DC8-A8A3-100ECFB383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967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818F-2DD9-4361-9163-68BC3AB02EFF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2E72-1939-4DC8-A8A3-100ECFB383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529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818F-2DD9-4361-9163-68BC3AB02EFF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2E72-1939-4DC8-A8A3-100ECFB383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547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818F-2DD9-4361-9163-68BC3AB02EFF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2E72-1939-4DC8-A8A3-100ECFB383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580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818F-2DD9-4361-9163-68BC3AB02EFF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2E72-1939-4DC8-A8A3-100ECFB383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680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818F-2DD9-4361-9163-68BC3AB02EFF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2E72-1939-4DC8-A8A3-100ECFB383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960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818F-2DD9-4361-9163-68BC3AB02EFF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2E72-1939-4DC8-A8A3-100ECFB383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771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818F-2DD9-4361-9163-68BC3AB02EFF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2E72-1939-4DC8-A8A3-100ECFB383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691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818F-2DD9-4361-9163-68BC3AB02EFF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2E72-1939-4DC8-A8A3-100ECFB383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396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818F-2DD9-4361-9163-68BC3AB02EFF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22E72-1939-4DC8-A8A3-100ECFB383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4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6818F-2DD9-4361-9163-68BC3AB02EFF}" type="datetimeFigureOut">
              <a:rPr lang="en-US" smtClean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22E72-1939-4DC8-A8A3-100ECFB383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105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jpeg"/><Relationship Id="rId7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microsoft.com/office/2007/relationships/hdphoto" Target="../media/hdphoto7.wdp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31.gif"/><Relationship Id="rId4" Type="http://schemas.openxmlformats.org/officeDocument/2006/relationships/image" Target="../media/image27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ello Wave GIF - Hello Wave Cute - Discover &amp; Share GIFs | Hình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894" y="1059812"/>
            <a:ext cx="5798185" cy="579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204034">
            <a:off x="5922542" y="889306"/>
            <a:ext cx="3461407" cy="1345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400" b="1" dirty="0" smtClean="0">
                <a:solidFill>
                  <a:srgbClr val="84331D"/>
                </a:solidFill>
              </a:rPr>
              <a:t>Καλημέρα !</a:t>
            </a:r>
            <a:endParaRPr lang="en-US" sz="4400" b="1" dirty="0">
              <a:solidFill>
                <a:srgbClr val="8433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7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42760" y="81280"/>
            <a:ext cx="5257800" cy="6695440"/>
          </a:xfrm>
          <a:prstGeom prst="rect">
            <a:avLst/>
          </a:prstGeom>
          <a:solidFill>
            <a:srgbClr val="E4C9AE"/>
          </a:solidFill>
          <a:ln w="76200">
            <a:solidFill>
              <a:srgbClr val="604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 descr="Image may contain: foo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1" t="-202" r="20839" b="202"/>
          <a:stretch/>
        </p:blipFill>
        <p:spPr bwMode="auto">
          <a:xfrm>
            <a:off x="121920" y="71120"/>
            <a:ext cx="6653255" cy="665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87107" y="334924"/>
            <a:ext cx="463913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l-GR" sz="2600" dirty="0" smtClean="0"/>
              <a:t>Το </a:t>
            </a:r>
            <a:r>
              <a:rPr lang="el-GR" sz="2600" dirty="0"/>
              <a:t>τ</a:t>
            </a:r>
            <a:r>
              <a:rPr lang="el-GR" sz="2600" dirty="0" smtClean="0"/>
              <a:t>σάι </a:t>
            </a:r>
            <a:r>
              <a:rPr lang="el-GR" sz="2600" dirty="0"/>
              <a:t>με </a:t>
            </a:r>
            <a:r>
              <a:rPr lang="el-GR" sz="2600" dirty="0" smtClean="0"/>
              <a:t>φυσαλίδες</a:t>
            </a:r>
            <a:r>
              <a:rPr lang="en-US" sz="2600" dirty="0" smtClean="0"/>
              <a:t> </a:t>
            </a:r>
            <a:r>
              <a:rPr lang="el-GR" sz="2600" b="1" u="sng" dirty="0" smtClean="0"/>
              <a:t>δεν είναι</a:t>
            </a:r>
            <a:r>
              <a:rPr lang="el-GR" sz="2600" dirty="0" smtClean="0"/>
              <a:t> το ποτό του Λάος αλλά τώρα είναι πολύ δημοφιλής μετά μόνο η μπύρα. Μου αρεσεί παλα πολύ το </a:t>
            </a:r>
            <a:r>
              <a:rPr lang="el-GR" sz="2600" dirty="0"/>
              <a:t>τσάι με φυσαλίδες</a:t>
            </a:r>
            <a:r>
              <a:rPr lang="en-US" sz="2600" dirty="0"/>
              <a:t> </a:t>
            </a:r>
            <a:r>
              <a:rPr lang="el-GR" sz="2600" dirty="0" smtClean="0"/>
              <a:t>. Ήπια κ</a:t>
            </a:r>
            <a:r>
              <a:rPr lang="el-GR" sz="2600" dirty="0"/>
              <a:t>ά</a:t>
            </a:r>
            <a:r>
              <a:rPr lang="el-GR" sz="2600" dirty="0" smtClean="0"/>
              <a:t>θε μέρα οταν ήμουν στο Λάος. </a:t>
            </a:r>
            <a:endParaRPr lang="en-US" sz="2600" dirty="0"/>
          </a:p>
        </p:txBody>
      </p:sp>
      <p:pic>
        <p:nvPicPr>
          <p:cNvPr id="7170" name="Picture 2" descr="Library of brown heart clip art library png files ▻▻▻ Clipar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836" y="5445760"/>
            <a:ext cx="1177869" cy="115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ute Kawaii Taiwanese Bubble Milk Tea Stock Illustration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7" b="97656" l="9961" r="89844">
                        <a14:foregroundMark x1="23242" y1="41211" x2="29883" y2="68359"/>
                        <a14:foregroundMark x1="42871" y1="28906" x2="57617" y2="34473"/>
                        <a14:foregroundMark x1="78027" y1="37109" x2="79004" y2="63086"/>
                        <a14:foregroundMark x1="57324" y1="24414" x2="22461" y2="40918"/>
                        <a14:foregroundMark x1="31836" y1="26563" x2="73438" y2="69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534">
            <a:off x="9367881" y="5353686"/>
            <a:ext cx="1471983" cy="147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14751" y="990569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604900"/>
                </a:solidFill>
              </a:rPr>
              <a:t>(bubble</a:t>
            </a:r>
            <a:r>
              <a:rPr lang="el-GR" sz="1600" i="1" dirty="0" smtClean="0">
                <a:solidFill>
                  <a:srgbClr val="604900"/>
                </a:solidFill>
              </a:rPr>
              <a:t> </a:t>
            </a:r>
            <a:r>
              <a:rPr lang="en-US" sz="1600" i="1" dirty="0" smtClean="0">
                <a:solidFill>
                  <a:srgbClr val="604900"/>
                </a:solidFill>
              </a:rPr>
              <a:t>tea)</a:t>
            </a:r>
            <a:endParaRPr lang="en-US" sz="1600" i="1" dirty="0">
              <a:solidFill>
                <a:srgbClr val="6049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83072" y="2584785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604900"/>
                </a:solidFill>
              </a:rPr>
              <a:t>(popular)</a:t>
            </a:r>
            <a:endParaRPr lang="en-US" sz="1600" i="1" dirty="0">
              <a:solidFill>
                <a:srgbClr val="604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7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aos | Adventure: Trekking, Hiking &amp; Tours | World Expedi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096"/>
            <a:ext cx="4945168" cy="216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nd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32"/>
            <a:ext cx="4945168" cy="225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60742" y="399704"/>
            <a:ext cx="6832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3200" dirty="0" smtClean="0"/>
              <a:t>Οι </a:t>
            </a:r>
            <a:r>
              <a:rPr lang="el-GR" sz="3200" dirty="0"/>
              <a:t>Λαοτιανοί </a:t>
            </a:r>
            <a:r>
              <a:rPr lang="el-GR" sz="3200" dirty="0" smtClean="0"/>
              <a:t>μένουν με την φύση.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460742" y="4338320"/>
            <a:ext cx="6599178" cy="1924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3200" dirty="0"/>
              <a:t>Μερικές φορές είμαστε πολύ αργή. Η ζωή μας δεν θα βελτιωθεί ποτέ.</a:t>
            </a:r>
            <a:endParaRPr lang="en-US" sz="3200" dirty="0"/>
          </a:p>
        </p:txBody>
      </p:sp>
      <p:pic>
        <p:nvPicPr>
          <p:cNvPr id="2052" name="Picture 4" descr="11 Reasons Why You'll Fall in Love With People in Lao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6" b="8220"/>
          <a:stretch/>
        </p:blipFill>
        <p:spPr bwMode="auto">
          <a:xfrm>
            <a:off x="0" y="4459604"/>
            <a:ext cx="4945168" cy="236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60742" y="2020768"/>
            <a:ext cx="68328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l-GR" sz="3200" dirty="0" smtClean="0"/>
              <a:t>Οι </a:t>
            </a:r>
            <a:r>
              <a:rPr lang="el-GR" sz="3200" dirty="0"/>
              <a:t>Λαοτιανοί </a:t>
            </a:r>
            <a:r>
              <a:rPr lang="el-GR" sz="3200" dirty="0" smtClean="0"/>
              <a:t>είναι ευγενικόι και ντροπαλόι. Τους</a:t>
            </a:r>
            <a:r>
              <a:rPr lang="en-US" sz="3200" dirty="0" smtClean="0"/>
              <a:t> </a:t>
            </a:r>
            <a:r>
              <a:rPr lang="el-GR" sz="3200" dirty="0" smtClean="0"/>
              <a:t>αρεσει η αργή ζωή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0455387" y="1207297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i="1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1600" i="1" dirty="0" smtClean="0">
                <a:solidFill>
                  <a:schemeClr val="accent6">
                    <a:lumMod val="75000"/>
                  </a:schemeClr>
                </a:solidFill>
              </a:rPr>
              <a:t>nature)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1765" y="3782792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i="1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1600" i="1" dirty="0" smtClean="0">
                <a:solidFill>
                  <a:schemeClr val="accent6">
                    <a:lumMod val="75000"/>
                  </a:schemeClr>
                </a:solidFill>
              </a:rPr>
              <a:t>shy)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80085" y="3774797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i="1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1600" i="1" dirty="0" smtClean="0">
                <a:solidFill>
                  <a:schemeClr val="accent6">
                    <a:lumMod val="75000"/>
                  </a:schemeClr>
                </a:solidFill>
              </a:rPr>
              <a:t>slow life)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2805" y="5083782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i="1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1600" i="1" dirty="0" smtClean="0">
                <a:solidFill>
                  <a:schemeClr val="accent6">
                    <a:lumMod val="75000"/>
                  </a:schemeClr>
                </a:solidFill>
              </a:rPr>
              <a:t>slow)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88165" y="6061869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i="1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1600" i="1" dirty="0" smtClean="0">
                <a:solidFill>
                  <a:schemeClr val="accent6">
                    <a:lumMod val="75000"/>
                  </a:schemeClr>
                </a:solidFill>
              </a:rPr>
              <a:t>improve)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42885" y="95252"/>
            <a:ext cx="7061200" cy="6695440"/>
          </a:xfrm>
          <a:prstGeom prst="rect">
            <a:avLst/>
          </a:prstGeom>
          <a:noFill/>
          <a:ln w="76200">
            <a:solidFill>
              <a:srgbClr val="6049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31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AOS - Monks alms giving ceremony in Luang Prabang – Chris Travel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2" r="5044"/>
          <a:stretch/>
        </p:blipFill>
        <p:spPr bwMode="auto">
          <a:xfrm>
            <a:off x="0" y="2854960"/>
            <a:ext cx="5882189" cy="400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Luang Prabang, Laos - Jun 14 2015: Buddhist alms giving ceremony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" b="12529"/>
          <a:stretch/>
        </p:blipFill>
        <p:spPr bwMode="auto">
          <a:xfrm>
            <a:off x="5787137" y="2854961"/>
            <a:ext cx="6404864" cy="400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0120" y="75704"/>
            <a:ext cx="96264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l-GR" sz="2800" dirty="0" smtClean="0"/>
              <a:t>Κάθε μέρα ξυπνάμε νωρίς να κάνουμε ελεημοσύνη. Δίνουμε φαγητά σε μοναχούς μετα οι μοωναχοί δίνουν φαγυτά σε φτωχούς ανο</a:t>
            </a:r>
            <a:r>
              <a:rPr lang="el-GR" sz="2800" dirty="0"/>
              <a:t>τ</a:t>
            </a:r>
            <a:r>
              <a:rPr lang="el-GR" sz="2800" dirty="0" smtClean="0"/>
              <a:t>ρώπους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822405" y="750077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i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</a:rPr>
              <a:t>alms giving)</a:t>
            </a:r>
            <a:endParaRPr lang="en-US" sz="16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08801" y="737985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i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</a:rPr>
              <a:t>give)</a:t>
            </a:r>
            <a:endParaRPr lang="en-US" sz="16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1382" y="1999842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i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</a:rPr>
              <a:t>monks)</a:t>
            </a:r>
            <a:endParaRPr lang="en-US" sz="16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00014" y="1588801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i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</a:rPr>
              <a:t>monks)</a:t>
            </a:r>
            <a:endParaRPr lang="en-US" sz="16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0694" y="2426562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poor)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" y="95252"/>
            <a:ext cx="12012645" cy="2678428"/>
          </a:xfrm>
          <a:prstGeom prst="rect">
            <a:avLst/>
          </a:prstGeom>
          <a:noFill/>
          <a:ln w="76200">
            <a:solidFill>
              <a:srgbClr val="6049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119 Laotian Culture Stock Illustrations, Cliparts And Royalty Free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r="6753"/>
          <a:stretch/>
        </p:blipFill>
        <p:spPr bwMode="auto">
          <a:xfrm>
            <a:off x="208280" y="296447"/>
            <a:ext cx="2021840" cy="234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65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" y="-23501"/>
            <a:ext cx="12512039" cy="26819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230941" y="1956121"/>
            <a:ext cx="3961060" cy="4890304"/>
          </a:xfrm>
          <a:prstGeom prst="rect">
            <a:avLst/>
          </a:prstGeom>
          <a:solidFill>
            <a:srgbClr val="FFF8E5"/>
          </a:solidFill>
          <a:ln w="76200">
            <a:solidFill>
              <a:srgbClr val="60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244339" y="1956121"/>
            <a:ext cx="3875293" cy="4890304"/>
          </a:xfrm>
          <a:prstGeom prst="rect">
            <a:avLst/>
          </a:prstGeom>
          <a:solidFill>
            <a:srgbClr val="FFF8E5"/>
          </a:solidFill>
          <a:ln w="76200">
            <a:solidFill>
              <a:srgbClr val="60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725" y="1956121"/>
            <a:ext cx="4098305" cy="4890304"/>
          </a:xfrm>
          <a:prstGeom prst="rect">
            <a:avLst/>
          </a:prstGeom>
          <a:solidFill>
            <a:srgbClr val="FFF8E5"/>
          </a:solidFill>
          <a:ln w="76200">
            <a:solidFill>
              <a:srgbClr val="60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6146" name="Picture 2" descr="Nationwide Songkran celebrations move into high gea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" t="444" r="19574" b="-444"/>
          <a:stretch/>
        </p:blipFill>
        <p:spPr bwMode="auto">
          <a:xfrm>
            <a:off x="8298456" y="2038965"/>
            <a:ext cx="3750583" cy="256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ao New Year – Pimai - Indochina Voy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897" y="2038965"/>
            <a:ext cx="3718560" cy="266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ao new year photos in Luang Prabang 2019 | LAOS PHOTOGRAPHY TOU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7" y="2038965"/>
            <a:ext cx="3916680" cy="260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82879" y="3120"/>
            <a:ext cx="12512038" cy="2070616"/>
          </a:xfrm>
          <a:prstGeom prst="roundRect">
            <a:avLst>
              <a:gd name="adj" fmla="val 42116"/>
            </a:avLst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3200" b="1" dirty="0" smtClean="0">
                <a:solidFill>
                  <a:schemeClr val="accent4">
                    <a:lumMod val="50000"/>
                  </a:schemeClr>
                </a:solidFill>
              </a:rPr>
              <a:t>Το </a:t>
            </a:r>
            <a:r>
              <a:rPr lang="el-GR" sz="3200" b="1" dirty="0">
                <a:solidFill>
                  <a:schemeClr val="accent4">
                    <a:lumMod val="50000"/>
                  </a:schemeClr>
                </a:solidFill>
              </a:rPr>
              <a:t>νέο </a:t>
            </a:r>
            <a:r>
              <a:rPr lang="el-GR" sz="3200" b="1" dirty="0" smtClean="0">
                <a:solidFill>
                  <a:schemeClr val="accent4">
                    <a:lumMod val="50000"/>
                  </a:schemeClr>
                </a:solidFill>
              </a:rPr>
              <a:t>έτος του Λάος </a:t>
            </a:r>
            <a:r>
              <a:rPr lang="el-GR" sz="3200" dirty="0" smtClean="0"/>
              <a:t>είναι ο πιο μεγάλος εορτασμός στο Λάος. Είναι τον 14, 15, 16 Απριλιού καθε χρόνο.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84014" y="4758921"/>
            <a:ext cx="3599726" cy="1466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l-GR" sz="2400" dirty="0" smtClean="0"/>
              <a:t>Υπάρχει η παρέλαση</a:t>
            </a:r>
            <a:r>
              <a:rPr lang="en-US" sz="2400" dirty="0" smtClean="0"/>
              <a:t> </a:t>
            </a:r>
            <a:r>
              <a:rPr lang="el-GR" sz="2400" dirty="0" smtClean="0"/>
              <a:t>για τους θεούς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343506" y="4454887"/>
            <a:ext cx="35997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l-GR" sz="2400" dirty="0" smtClean="0"/>
              <a:t>Ρίχνουμε νερό με το άρωμα και τα λουλούδια στα αγάλματα του Βούδα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449313" y="4722867"/>
            <a:ext cx="359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Ρίχνουμε νερό σε φιλους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009365" y="840262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i="1" dirty="0" smtClean="0">
                <a:solidFill>
                  <a:srgbClr val="604900"/>
                </a:solidFill>
              </a:rPr>
              <a:t>(</a:t>
            </a:r>
            <a:r>
              <a:rPr lang="en-US" sz="1600" i="1" dirty="0" smtClean="0">
                <a:solidFill>
                  <a:srgbClr val="604900"/>
                </a:solidFill>
              </a:rPr>
              <a:t>New year)</a:t>
            </a:r>
            <a:endParaRPr lang="en-US" sz="1600" i="1" dirty="0">
              <a:solidFill>
                <a:srgbClr val="6049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38056" y="844523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i="1" dirty="0" smtClean="0">
                <a:solidFill>
                  <a:srgbClr val="604900"/>
                </a:solidFill>
              </a:rPr>
              <a:t>(</a:t>
            </a:r>
            <a:r>
              <a:rPr lang="en-US" sz="1600" i="1" dirty="0" smtClean="0">
                <a:solidFill>
                  <a:srgbClr val="604900"/>
                </a:solidFill>
              </a:rPr>
              <a:t>celebration)</a:t>
            </a:r>
            <a:endParaRPr lang="en-US" sz="1600" i="1" dirty="0">
              <a:solidFill>
                <a:srgbClr val="6049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69765" y="5351324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i="1" dirty="0" smtClean="0">
                <a:solidFill>
                  <a:srgbClr val="604900"/>
                </a:solidFill>
              </a:rPr>
              <a:t>(</a:t>
            </a:r>
            <a:r>
              <a:rPr lang="en-US" sz="1600" i="1" dirty="0" smtClean="0">
                <a:solidFill>
                  <a:srgbClr val="604900"/>
                </a:solidFill>
              </a:rPr>
              <a:t>parade)</a:t>
            </a:r>
            <a:endParaRPr lang="en-US" sz="1600" i="1" dirty="0">
              <a:solidFill>
                <a:srgbClr val="6049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13697" y="5099624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i="1" dirty="0" smtClean="0">
                <a:solidFill>
                  <a:srgbClr val="604900"/>
                </a:solidFill>
              </a:rPr>
              <a:t>(</a:t>
            </a:r>
            <a:r>
              <a:rPr lang="en-US" sz="1600" i="1" dirty="0" smtClean="0">
                <a:solidFill>
                  <a:srgbClr val="604900"/>
                </a:solidFill>
              </a:rPr>
              <a:t>pour)</a:t>
            </a:r>
            <a:endParaRPr lang="en-US" sz="1600" i="1" dirty="0">
              <a:solidFill>
                <a:srgbClr val="6049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6179" y="5803747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i="1" dirty="0" smtClean="0">
                <a:solidFill>
                  <a:srgbClr val="604900"/>
                </a:solidFill>
              </a:rPr>
              <a:t>(</a:t>
            </a:r>
            <a:r>
              <a:rPr lang="en-US" sz="1600" i="1" dirty="0" smtClean="0">
                <a:solidFill>
                  <a:srgbClr val="604900"/>
                </a:solidFill>
              </a:rPr>
              <a:t>perfume)</a:t>
            </a:r>
            <a:endParaRPr lang="en-US" sz="1600" i="1" dirty="0">
              <a:solidFill>
                <a:srgbClr val="6049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16579" y="6500989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i="1" dirty="0" smtClean="0">
                <a:solidFill>
                  <a:srgbClr val="604900"/>
                </a:solidFill>
              </a:rPr>
              <a:t>(</a:t>
            </a:r>
            <a:r>
              <a:rPr lang="en-US" sz="1600" i="1" dirty="0" smtClean="0">
                <a:solidFill>
                  <a:srgbClr val="604900"/>
                </a:solidFill>
              </a:rPr>
              <a:t>statue)</a:t>
            </a:r>
            <a:endParaRPr lang="en-US" sz="1600" i="1" dirty="0">
              <a:solidFill>
                <a:srgbClr val="6049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91255" y="6477646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i="1" dirty="0" smtClean="0">
                <a:solidFill>
                  <a:srgbClr val="604900"/>
                </a:solidFill>
              </a:rPr>
              <a:t>(</a:t>
            </a:r>
            <a:r>
              <a:rPr lang="en-US" sz="1600" i="1" dirty="0" smtClean="0">
                <a:solidFill>
                  <a:srgbClr val="604900"/>
                </a:solidFill>
              </a:rPr>
              <a:t>Buddha)</a:t>
            </a:r>
            <a:endParaRPr lang="en-US" sz="1600" i="1" dirty="0">
              <a:solidFill>
                <a:srgbClr val="6049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14898" y="5099624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i="1" dirty="0" smtClean="0">
                <a:solidFill>
                  <a:srgbClr val="604900"/>
                </a:solidFill>
              </a:rPr>
              <a:t>(</a:t>
            </a:r>
            <a:r>
              <a:rPr lang="en-US" sz="1600" i="1" dirty="0" smtClean="0">
                <a:solidFill>
                  <a:srgbClr val="604900"/>
                </a:solidFill>
              </a:rPr>
              <a:t>pour)</a:t>
            </a:r>
            <a:endParaRPr lang="en-US" sz="1600" i="1" dirty="0">
              <a:solidFill>
                <a:srgbClr val="604900"/>
              </a:solidFill>
            </a:endParaRPr>
          </a:p>
        </p:txBody>
      </p:sp>
      <p:pic>
        <p:nvPicPr>
          <p:cNvPr id="8198" name="Picture 6" descr="Design Elements Of Thai Sprinkling Festival, Traditional Festival ..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>
                        <a14:foregroundMark x1="10583" y1="39250" x2="10583" y2="39250"/>
                        <a14:foregroundMark x1="9500" y1="58833" x2="9500" y2="58833"/>
                        <a14:foregroundMark x1="6417" y1="65750" x2="6417" y2="65750"/>
                        <a14:foregroundMark x1="1500" y1="58250" x2="1500" y2="58250"/>
                        <a14:foregroundMark x1="12250" y1="31917" x2="12250" y2="31917"/>
                        <a14:foregroundMark x1="24583" y1="30750" x2="24583" y2="30750"/>
                        <a14:foregroundMark x1="33667" y1="27417" x2="33667" y2="27417"/>
                        <a14:foregroundMark x1="39083" y1="31667" x2="39083" y2="31667"/>
                        <a14:foregroundMark x1="27083" y1="39417" x2="27083" y2="39417"/>
                        <a14:foregroundMark x1="48750" y1="24917" x2="48750" y2="24917"/>
                        <a14:foregroundMark x1="65000" y1="27333" x2="65000" y2="27333"/>
                        <a14:foregroundMark x1="86500" y1="26500" x2="86500" y2="26500"/>
                        <a14:foregroundMark x1="97083" y1="39917" x2="97083" y2="39917"/>
                        <a14:foregroundMark x1="98250" y1="47500" x2="98250" y2="47500"/>
                        <a14:foregroundMark x1="90417" y1="49417" x2="90417" y2="49417"/>
                        <a14:foregroundMark x1="92833" y1="53750" x2="92833" y2="5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1" b="15313"/>
          <a:stretch/>
        </p:blipFill>
        <p:spPr bwMode="auto">
          <a:xfrm rot="283159">
            <a:off x="2015143" y="5561056"/>
            <a:ext cx="2033555" cy="131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Thailand Vector Logo Gun For Songkran Festival. Logo For Water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845" b="94099" l="5385" r="99308">
                        <a14:foregroundMark x1="8846" y1="51288" x2="8846" y2="51288"/>
                        <a14:foregroundMark x1="10077" y1="52039" x2="10077" y2="52039"/>
                        <a14:foregroundMark x1="26231" y1="72210" x2="26231" y2="72210"/>
                        <a14:foregroundMark x1="74000" y1="58691" x2="74000" y2="58691"/>
                        <a14:foregroundMark x1="66538" y1="60622" x2="57923" y2="61159"/>
                        <a14:foregroundMark x1="58923" y1="46567" x2="58923" y2="46567"/>
                        <a14:foregroundMark x1="65077" y1="52253" x2="65077" y2="52253"/>
                        <a14:foregroundMark x1="64000" y1="51717" x2="66154" y2="52039"/>
                        <a14:foregroundMark x1="73308" y1="43670" x2="73308" y2="43670"/>
                        <a14:foregroundMark x1="74923" y1="48283" x2="78846" y2="43133"/>
                        <a14:foregroundMark x1="78923" y1="55150" x2="78923" y2="55150"/>
                        <a14:foregroundMark x1="88538" y1="54614" x2="88538" y2="54614"/>
                        <a14:foregroundMark x1="95385" y1="60086" x2="95385" y2="60086"/>
                        <a14:foregroundMark x1="88231" y1="43133" x2="88231" y2="43133"/>
                        <a14:foregroundMark x1="75846" y1="53863" x2="73923" y2="53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069"/>
          <a:stretch/>
        </p:blipFill>
        <p:spPr bwMode="auto">
          <a:xfrm>
            <a:off x="8422055" y="5504160"/>
            <a:ext cx="3654242" cy="154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59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941320" y="4384686"/>
            <a:ext cx="9250680" cy="2473314"/>
          </a:xfrm>
          <a:prstGeom prst="rect">
            <a:avLst/>
          </a:prstGeom>
          <a:solidFill>
            <a:srgbClr val="FFF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41320" y="2434290"/>
            <a:ext cx="9250680" cy="2473314"/>
          </a:xfrm>
          <a:prstGeom prst="rect">
            <a:avLst/>
          </a:prstGeom>
          <a:solidFill>
            <a:srgbClr val="F2F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41320" y="0"/>
            <a:ext cx="9250680" cy="2473314"/>
          </a:xfrm>
          <a:prstGeom prst="rect">
            <a:avLst/>
          </a:prstGeom>
          <a:solidFill>
            <a:srgbClr val="F9F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967480" y="5166197"/>
            <a:ext cx="728472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4000" dirty="0" smtClean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“ໂຊກດີເດີ້”</a:t>
            </a:r>
            <a:endParaRPr lang="en-US" sz="40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algn="ctr"/>
            <a:r>
              <a:rPr lang="el-GR" sz="4000" dirty="0" smtClean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«Σοκ δεί δέρ» = Να είσαι καλά</a:t>
            </a:r>
            <a:endParaRPr lang="lo-LA" sz="4000" dirty="0" smtClean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algn="ctr"/>
            <a:endParaRPr lang="lo-LA" dirty="0"/>
          </a:p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941320" cy="6858000"/>
          </a:xfrm>
          <a:prstGeom prst="rect">
            <a:avLst/>
          </a:prstGeom>
          <a:solidFill>
            <a:srgbClr val="E4C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67480" y="2953695"/>
            <a:ext cx="728472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4000" dirty="0" smtClean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“ແລ້ວພົບກັນໃໝ່”</a:t>
            </a:r>
            <a:endParaRPr lang="en-US" sz="40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algn="ctr"/>
            <a:r>
              <a:rPr lang="el-GR" sz="4000" dirty="0" smtClean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«λεο ποπ καν μαί» = Τα λέμε</a:t>
            </a:r>
            <a:endParaRPr lang="lo-LA" sz="4000" dirty="0" smtClean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algn="ctr"/>
            <a:endParaRPr lang="lo-LA" dirty="0"/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60520" y="375326"/>
            <a:ext cx="728472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4000" dirty="0" smtClean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“ສະບາຍດີ”</a:t>
            </a:r>
            <a:endParaRPr lang="en-US" sz="4000" dirty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algn="ctr"/>
            <a:r>
              <a:rPr lang="el-GR" sz="4000" dirty="0" smtClean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«Σα μπαεί δη» = </a:t>
            </a:r>
            <a:r>
              <a:rPr lang="el-GR" sz="4000" dirty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Γ</a:t>
            </a:r>
            <a:r>
              <a:rPr lang="el-GR" sz="4000" dirty="0" smtClean="0">
                <a:latin typeface="Phetsarath OT" panose="02000500000000000001" pitchFamily="2" charset="2"/>
                <a:ea typeface="Phetsarath OT" panose="02000500000000000001" pitchFamily="2" charset="2"/>
                <a:cs typeface="Phetsarath OT" panose="02000500000000000001" pitchFamily="2" charset="2"/>
              </a:rPr>
              <a:t>ειά σας/σου</a:t>
            </a:r>
            <a:endParaRPr lang="lo-LA" sz="4000" dirty="0" smtClean="0"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  <a:p>
            <a:pPr algn="ctr"/>
            <a:endParaRPr lang="lo-LA" dirty="0"/>
          </a:p>
          <a:p>
            <a:pPr algn="ctr"/>
            <a:endParaRPr lang="en-US" dirty="0"/>
          </a:p>
        </p:txBody>
      </p:sp>
      <p:pic>
        <p:nvPicPr>
          <p:cNvPr id="1026" name="Picture 2" descr="Lao Participating Youth of the 46th SSEAYP 2019. - Nyumbani | Faceboo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8" b="97778" l="9778" r="91111">
                        <a14:foregroundMark x1="66222" y1="36000" x2="64000" y2="69778"/>
                        <a14:foregroundMark x1="72444" y1="28000" x2="71556" y2="32889"/>
                        <a14:foregroundMark x1="30667" y1="77778" x2="29333" y2="81778"/>
                        <a14:foregroundMark x1="40000" y1="78222" x2="40000" y2="80889"/>
                        <a14:foregroundMark x1="64000" y1="79111" x2="62667" y2="81333"/>
                        <a14:foregroundMark x1="67111" y1="83111" x2="67111" y2="79111"/>
                        <a14:foregroundMark x1="59556" y1="82667" x2="68889" y2="83111"/>
                        <a14:foregroundMark x1="28000" y1="83556" x2="42222" y2="83556"/>
                        <a14:foregroundMark x1="74667" y1="33778" x2="74667" y2="31111"/>
                        <a14:foregroundMark x1="76000" y1="26667" x2="76000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69" y="-251631"/>
            <a:ext cx="2686685" cy="268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SEAN laos stock illustration. Illustration of female - 3519459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4" b="93333" l="9596" r="89899">
                        <a14:foregroundMark x1="28283" y1="88627" x2="33838" y2="91373"/>
                        <a14:foregroundMark x1="57071" y1="34510" x2="61616" y2="85882"/>
                        <a14:foregroundMark x1="52525" y1="89412" x2="52020" y2="75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27"/>
          <a:stretch/>
        </p:blipFill>
        <p:spPr bwMode="auto">
          <a:xfrm>
            <a:off x="294876" y="4704696"/>
            <a:ext cx="2133364" cy="215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os Cartoon Images, Stock Photos &amp; Vectors | Shutterstoc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8462" y1="32500" x2="74231" y2="74643"/>
                        <a14:foregroundMark x1="53462" y1="55714" x2="69615" y2="61071"/>
                        <a14:foregroundMark x1="68462" y1="62857" x2="66538" y2="67857"/>
                        <a14:foregroundMark x1="61154" y1="71071" x2="61154" y2="71071"/>
                        <a14:foregroundMark x1="61154" y1="71071" x2="61923" y2="65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8" y="2183423"/>
            <a:ext cx="2304932" cy="248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35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3 Harsh Truths About Having an Office Job | Happy sun, Cute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4" y="0"/>
            <a:ext cx="4131173" cy="413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43960" y="3829022"/>
            <a:ext cx="6055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6000" dirty="0" smtClean="0"/>
              <a:t>Έχετε ερωτήσεις;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3911600" y="1914511"/>
            <a:ext cx="6055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6000" dirty="0" smtClean="0"/>
              <a:t>Τέλος! Ευχαριστω!</a:t>
            </a:r>
            <a:endParaRPr lang="en-US" sz="6000" dirty="0"/>
          </a:p>
        </p:txBody>
      </p:sp>
      <p:pic>
        <p:nvPicPr>
          <p:cNvPr id="1032" name="Picture 8" descr="Bia Sticker GIF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960" y="4300220"/>
            <a:ext cx="2557780" cy="255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28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537200" y="145990"/>
            <a:ext cx="6502399" cy="6562658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blue #blu #heart #png #overlay #edit #tumblr - Blue Hearts Crown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774" y="4935506"/>
            <a:ext cx="1664825" cy="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03428" y="-43514"/>
            <a:ext cx="606512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dirty="0" smtClean="0"/>
              <a:t>	</a:t>
            </a:r>
            <a:r>
              <a:rPr lang="el-GR" sz="2000" dirty="0" smtClean="0"/>
              <a:t>Με </a:t>
            </a:r>
            <a:r>
              <a:rPr lang="el-GR" sz="2000" dirty="0"/>
              <a:t>λένε </a:t>
            </a:r>
            <a:r>
              <a:rPr lang="el-GR" sz="2400" b="1" dirty="0" smtClean="0">
                <a:solidFill>
                  <a:srgbClr val="0070C0"/>
                </a:solidFill>
              </a:rPr>
              <a:t>Κάντο</a:t>
            </a:r>
            <a:r>
              <a:rPr lang="en-US" sz="2000" dirty="0" smtClean="0"/>
              <a:t>. </a:t>
            </a:r>
            <a:r>
              <a:rPr lang="el-GR" sz="2000" dirty="0"/>
              <a:t>Είμαι από το Λάος. Είμαι 20 χρονών</a:t>
            </a:r>
            <a:r>
              <a:rPr lang="el-GR" sz="2000" dirty="0" smtClean="0"/>
              <a:t>. </a:t>
            </a:r>
            <a:r>
              <a:rPr lang="en-US" sz="2000" dirty="0" smtClean="0"/>
              <a:t>M</a:t>
            </a:r>
            <a:r>
              <a:rPr lang="el-GR" sz="2000" dirty="0" smtClean="0"/>
              <a:t>ένω </a:t>
            </a:r>
            <a:r>
              <a:rPr lang="el-GR" sz="2000" dirty="0"/>
              <a:t>στα Κουνουπιδιανά, </a:t>
            </a:r>
            <a:r>
              <a:rPr lang="el-GR" sz="2000" dirty="0" smtClean="0"/>
              <a:t>σπουδάζω</a:t>
            </a:r>
            <a:r>
              <a:rPr lang="en-US" sz="2000" dirty="0" smtClean="0"/>
              <a:t> </a:t>
            </a:r>
            <a:r>
              <a:rPr lang="el-GR" sz="2000" dirty="0"/>
              <a:t>μηχανική περιβάλλοντος </a:t>
            </a:r>
            <a:r>
              <a:rPr lang="el-GR" sz="2000" dirty="0" smtClean="0"/>
              <a:t>και τώρα κανώ </a:t>
            </a:r>
            <a:r>
              <a:rPr lang="el-GR" sz="2000" dirty="0"/>
              <a:t>προγράμμα Εράσμους  στο Πολυτεχνείο </a:t>
            </a:r>
            <a:r>
              <a:rPr lang="el-GR" sz="2000" dirty="0" smtClean="0"/>
              <a:t>Κρήτης</a:t>
            </a:r>
            <a:r>
              <a:rPr lang="en-US" sz="2000" dirty="0" smtClean="0"/>
              <a:t>. </a:t>
            </a:r>
            <a:r>
              <a:rPr lang="el-GR" sz="2000" dirty="0" smtClean="0"/>
              <a:t>Στην </a:t>
            </a:r>
            <a:r>
              <a:rPr lang="el-GR" sz="2000" dirty="0"/>
              <a:t>Κρήτη, πάντα πρέπει να μείνω στο σπίτι με την γάτα. Αλλά μου αρέσει να κάνω βόλτα στην γειτονιά μου. υπάρχουν πολλά όμορφα λουλούδια. Είμαι μόνος, αλλά </a:t>
            </a:r>
            <a:r>
              <a:rPr lang="el-GR" sz="2000" dirty="0" smtClean="0"/>
              <a:t>νομίζω </a:t>
            </a:r>
            <a:r>
              <a:rPr lang="el-GR" sz="2000" dirty="0"/>
              <a:t>είναι καλή στιγμή να βρω </a:t>
            </a:r>
            <a:r>
              <a:rPr lang="el-GR" sz="2000" dirty="0" smtClean="0"/>
              <a:t>το νόημα της ζωής μου.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12929" r="11230" b="22559"/>
          <a:stretch/>
        </p:blipFill>
        <p:spPr>
          <a:xfrm>
            <a:off x="280646" y="203902"/>
            <a:ext cx="4953599" cy="3096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" t="27715" r="18678" b="3162"/>
          <a:stretch/>
        </p:blipFill>
        <p:spPr>
          <a:xfrm>
            <a:off x="270486" y="3548694"/>
            <a:ext cx="4953600" cy="3096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5" name="Freeform 4"/>
          <p:cNvSpPr/>
          <p:nvPr/>
        </p:nvSpPr>
        <p:spPr>
          <a:xfrm>
            <a:off x="3882390" y="1673074"/>
            <a:ext cx="585234" cy="944984"/>
          </a:xfrm>
          <a:custGeom>
            <a:avLst/>
            <a:gdLst>
              <a:gd name="connsiteX0" fmla="*/ 60960 w 585234"/>
              <a:gd name="connsiteY0" fmla="*/ 878840 h 944984"/>
              <a:gd name="connsiteX1" fmla="*/ 55880 w 585234"/>
              <a:gd name="connsiteY1" fmla="*/ 736600 h 944984"/>
              <a:gd name="connsiteX2" fmla="*/ 35560 w 585234"/>
              <a:gd name="connsiteY2" fmla="*/ 706120 h 944984"/>
              <a:gd name="connsiteX3" fmla="*/ 0 w 585234"/>
              <a:gd name="connsiteY3" fmla="*/ 660400 h 944984"/>
              <a:gd name="connsiteX4" fmla="*/ 5080 w 585234"/>
              <a:gd name="connsiteY4" fmla="*/ 574040 h 944984"/>
              <a:gd name="connsiteX5" fmla="*/ 40640 w 585234"/>
              <a:gd name="connsiteY5" fmla="*/ 533400 h 944984"/>
              <a:gd name="connsiteX6" fmla="*/ 55880 w 585234"/>
              <a:gd name="connsiteY6" fmla="*/ 528320 h 944984"/>
              <a:gd name="connsiteX7" fmla="*/ 60960 w 585234"/>
              <a:gd name="connsiteY7" fmla="*/ 396240 h 944984"/>
              <a:gd name="connsiteX8" fmla="*/ 71120 w 585234"/>
              <a:gd name="connsiteY8" fmla="*/ 381000 h 944984"/>
              <a:gd name="connsiteX9" fmla="*/ 81280 w 585234"/>
              <a:gd name="connsiteY9" fmla="*/ 335280 h 944984"/>
              <a:gd name="connsiteX10" fmla="*/ 96520 w 585234"/>
              <a:gd name="connsiteY10" fmla="*/ 320040 h 944984"/>
              <a:gd name="connsiteX11" fmla="*/ 111760 w 585234"/>
              <a:gd name="connsiteY11" fmla="*/ 259080 h 944984"/>
              <a:gd name="connsiteX12" fmla="*/ 127000 w 585234"/>
              <a:gd name="connsiteY12" fmla="*/ 248920 h 944984"/>
              <a:gd name="connsiteX13" fmla="*/ 137160 w 585234"/>
              <a:gd name="connsiteY13" fmla="*/ 233680 h 944984"/>
              <a:gd name="connsiteX14" fmla="*/ 142240 w 585234"/>
              <a:gd name="connsiteY14" fmla="*/ 218440 h 944984"/>
              <a:gd name="connsiteX15" fmla="*/ 157480 w 585234"/>
              <a:gd name="connsiteY15" fmla="*/ 208280 h 944984"/>
              <a:gd name="connsiteX16" fmla="*/ 167640 w 585234"/>
              <a:gd name="connsiteY16" fmla="*/ 193040 h 944984"/>
              <a:gd name="connsiteX17" fmla="*/ 182880 w 585234"/>
              <a:gd name="connsiteY17" fmla="*/ 182880 h 944984"/>
              <a:gd name="connsiteX18" fmla="*/ 193040 w 585234"/>
              <a:gd name="connsiteY18" fmla="*/ 152400 h 944984"/>
              <a:gd name="connsiteX19" fmla="*/ 208280 w 585234"/>
              <a:gd name="connsiteY19" fmla="*/ 81280 h 944984"/>
              <a:gd name="connsiteX20" fmla="*/ 218440 w 585234"/>
              <a:gd name="connsiteY20" fmla="*/ 66040 h 944984"/>
              <a:gd name="connsiteX21" fmla="*/ 223520 w 585234"/>
              <a:gd name="connsiteY21" fmla="*/ 45720 h 944984"/>
              <a:gd name="connsiteX22" fmla="*/ 264160 w 585234"/>
              <a:gd name="connsiteY22" fmla="*/ 10160 h 944984"/>
              <a:gd name="connsiteX23" fmla="*/ 279400 w 585234"/>
              <a:gd name="connsiteY23" fmla="*/ 0 h 944984"/>
              <a:gd name="connsiteX24" fmla="*/ 411480 w 585234"/>
              <a:gd name="connsiteY24" fmla="*/ 5080 h 944984"/>
              <a:gd name="connsiteX25" fmla="*/ 426720 w 585234"/>
              <a:gd name="connsiteY25" fmla="*/ 15240 h 944984"/>
              <a:gd name="connsiteX26" fmla="*/ 431800 w 585234"/>
              <a:gd name="connsiteY26" fmla="*/ 30480 h 944984"/>
              <a:gd name="connsiteX27" fmla="*/ 436880 w 585234"/>
              <a:gd name="connsiteY27" fmla="*/ 208280 h 944984"/>
              <a:gd name="connsiteX28" fmla="*/ 467360 w 585234"/>
              <a:gd name="connsiteY28" fmla="*/ 269240 h 944984"/>
              <a:gd name="connsiteX29" fmla="*/ 482600 w 585234"/>
              <a:gd name="connsiteY29" fmla="*/ 274320 h 944984"/>
              <a:gd name="connsiteX30" fmla="*/ 492760 w 585234"/>
              <a:gd name="connsiteY30" fmla="*/ 289560 h 944984"/>
              <a:gd name="connsiteX31" fmla="*/ 497840 w 585234"/>
              <a:gd name="connsiteY31" fmla="*/ 304800 h 944984"/>
              <a:gd name="connsiteX32" fmla="*/ 518160 w 585234"/>
              <a:gd name="connsiteY32" fmla="*/ 335280 h 944984"/>
              <a:gd name="connsiteX33" fmla="*/ 523240 w 585234"/>
              <a:gd name="connsiteY33" fmla="*/ 355600 h 944984"/>
              <a:gd name="connsiteX34" fmla="*/ 528320 w 585234"/>
              <a:gd name="connsiteY34" fmla="*/ 370840 h 944984"/>
              <a:gd name="connsiteX35" fmla="*/ 533400 w 585234"/>
              <a:gd name="connsiteY35" fmla="*/ 396240 h 944984"/>
              <a:gd name="connsiteX36" fmla="*/ 538480 w 585234"/>
              <a:gd name="connsiteY36" fmla="*/ 502920 h 944984"/>
              <a:gd name="connsiteX37" fmla="*/ 553720 w 585234"/>
              <a:gd name="connsiteY37" fmla="*/ 518160 h 944984"/>
              <a:gd name="connsiteX38" fmla="*/ 558800 w 585234"/>
              <a:gd name="connsiteY38" fmla="*/ 533400 h 944984"/>
              <a:gd name="connsiteX39" fmla="*/ 563880 w 585234"/>
              <a:gd name="connsiteY39" fmla="*/ 741680 h 944984"/>
              <a:gd name="connsiteX40" fmla="*/ 568960 w 585234"/>
              <a:gd name="connsiteY40" fmla="*/ 756920 h 944984"/>
              <a:gd name="connsiteX41" fmla="*/ 574040 w 585234"/>
              <a:gd name="connsiteY41" fmla="*/ 782320 h 944984"/>
              <a:gd name="connsiteX42" fmla="*/ 553720 w 585234"/>
              <a:gd name="connsiteY42" fmla="*/ 924560 h 944984"/>
              <a:gd name="connsiteX43" fmla="*/ 523240 w 585234"/>
              <a:gd name="connsiteY43" fmla="*/ 929640 h 944984"/>
              <a:gd name="connsiteX44" fmla="*/ 492760 w 585234"/>
              <a:gd name="connsiteY44" fmla="*/ 944880 h 944984"/>
              <a:gd name="connsiteX45" fmla="*/ 477520 w 585234"/>
              <a:gd name="connsiteY45" fmla="*/ 934720 h 944984"/>
              <a:gd name="connsiteX46" fmla="*/ 447040 w 585234"/>
              <a:gd name="connsiteY46" fmla="*/ 924560 h 944984"/>
              <a:gd name="connsiteX47" fmla="*/ 411480 w 585234"/>
              <a:gd name="connsiteY47" fmla="*/ 878840 h 944984"/>
              <a:gd name="connsiteX48" fmla="*/ 401320 w 585234"/>
              <a:gd name="connsiteY48" fmla="*/ 838200 h 944984"/>
              <a:gd name="connsiteX49" fmla="*/ 381000 w 585234"/>
              <a:gd name="connsiteY49" fmla="*/ 807720 h 944984"/>
              <a:gd name="connsiteX50" fmla="*/ 335280 w 585234"/>
              <a:gd name="connsiteY50" fmla="*/ 782320 h 944984"/>
              <a:gd name="connsiteX51" fmla="*/ 274320 w 585234"/>
              <a:gd name="connsiteY51" fmla="*/ 787400 h 944984"/>
              <a:gd name="connsiteX52" fmla="*/ 269240 w 585234"/>
              <a:gd name="connsiteY52" fmla="*/ 878840 h 944984"/>
              <a:gd name="connsiteX53" fmla="*/ 264160 w 585234"/>
              <a:gd name="connsiteY53" fmla="*/ 894080 h 944984"/>
              <a:gd name="connsiteX54" fmla="*/ 248920 w 585234"/>
              <a:gd name="connsiteY54" fmla="*/ 904240 h 944984"/>
              <a:gd name="connsiteX55" fmla="*/ 238760 w 585234"/>
              <a:gd name="connsiteY55" fmla="*/ 919480 h 944984"/>
              <a:gd name="connsiteX56" fmla="*/ 198120 w 585234"/>
              <a:gd name="connsiteY56" fmla="*/ 924560 h 944984"/>
              <a:gd name="connsiteX57" fmla="*/ 162560 w 585234"/>
              <a:gd name="connsiteY57" fmla="*/ 929640 h 944984"/>
              <a:gd name="connsiteX58" fmla="*/ 127000 w 585234"/>
              <a:gd name="connsiteY58" fmla="*/ 924560 h 944984"/>
              <a:gd name="connsiteX59" fmla="*/ 101600 w 585234"/>
              <a:gd name="connsiteY59" fmla="*/ 899160 h 944984"/>
              <a:gd name="connsiteX60" fmla="*/ 86360 w 585234"/>
              <a:gd name="connsiteY60" fmla="*/ 889000 h 944984"/>
              <a:gd name="connsiteX61" fmla="*/ 60960 w 585234"/>
              <a:gd name="connsiteY61" fmla="*/ 878840 h 94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234" h="944984">
                <a:moveTo>
                  <a:pt x="60960" y="878840"/>
                </a:moveTo>
                <a:cubicBezTo>
                  <a:pt x="55880" y="853440"/>
                  <a:pt x="58935" y="783945"/>
                  <a:pt x="55880" y="736600"/>
                </a:cubicBezTo>
                <a:cubicBezTo>
                  <a:pt x="54708" y="718439"/>
                  <a:pt x="46295" y="719922"/>
                  <a:pt x="35560" y="706120"/>
                </a:cubicBezTo>
                <a:cubicBezTo>
                  <a:pt x="-6974" y="651434"/>
                  <a:pt x="34599" y="694999"/>
                  <a:pt x="0" y="660400"/>
                </a:cubicBezTo>
                <a:cubicBezTo>
                  <a:pt x="1693" y="631613"/>
                  <a:pt x="-1046" y="602218"/>
                  <a:pt x="5080" y="574040"/>
                </a:cubicBezTo>
                <a:cubicBezTo>
                  <a:pt x="8797" y="556941"/>
                  <a:pt x="25235" y="541103"/>
                  <a:pt x="40640" y="533400"/>
                </a:cubicBezTo>
                <a:cubicBezTo>
                  <a:pt x="45429" y="531005"/>
                  <a:pt x="50800" y="530013"/>
                  <a:pt x="55880" y="528320"/>
                </a:cubicBezTo>
                <a:cubicBezTo>
                  <a:pt x="57573" y="484293"/>
                  <a:pt x="56426" y="440065"/>
                  <a:pt x="60960" y="396240"/>
                </a:cubicBezTo>
                <a:cubicBezTo>
                  <a:pt x="61588" y="390167"/>
                  <a:pt x="69189" y="386792"/>
                  <a:pt x="71120" y="381000"/>
                </a:cubicBezTo>
                <a:cubicBezTo>
                  <a:pt x="72964" y="375468"/>
                  <a:pt x="75083" y="344576"/>
                  <a:pt x="81280" y="335280"/>
                </a:cubicBezTo>
                <a:cubicBezTo>
                  <a:pt x="85265" y="329302"/>
                  <a:pt x="91440" y="325120"/>
                  <a:pt x="96520" y="320040"/>
                </a:cubicBezTo>
                <a:cubicBezTo>
                  <a:pt x="99344" y="294621"/>
                  <a:pt x="94261" y="276579"/>
                  <a:pt x="111760" y="259080"/>
                </a:cubicBezTo>
                <a:cubicBezTo>
                  <a:pt x="116077" y="254763"/>
                  <a:pt x="121920" y="252307"/>
                  <a:pt x="127000" y="248920"/>
                </a:cubicBezTo>
                <a:cubicBezTo>
                  <a:pt x="130387" y="243840"/>
                  <a:pt x="134430" y="239141"/>
                  <a:pt x="137160" y="233680"/>
                </a:cubicBezTo>
                <a:cubicBezTo>
                  <a:pt x="139555" y="228891"/>
                  <a:pt x="138895" y="222621"/>
                  <a:pt x="142240" y="218440"/>
                </a:cubicBezTo>
                <a:cubicBezTo>
                  <a:pt x="146054" y="213672"/>
                  <a:pt x="152400" y="211667"/>
                  <a:pt x="157480" y="208280"/>
                </a:cubicBezTo>
                <a:cubicBezTo>
                  <a:pt x="160867" y="203200"/>
                  <a:pt x="163323" y="197357"/>
                  <a:pt x="167640" y="193040"/>
                </a:cubicBezTo>
                <a:cubicBezTo>
                  <a:pt x="171957" y="188723"/>
                  <a:pt x="179644" y="188057"/>
                  <a:pt x="182880" y="182880"/>
                </a:cubicBezTo>
                <a:cubicBezTo>
                  <a:pt x="188556" y="173798"/>
                  <a:pt x="193040" y="152400"/>
                  <a:pt x="193040" y="152400"/>
                </a:cubicBezTo>
                <a:cubicBezTo>
                  <a:pt x="195190" y="135204"/>
                  <a:pt x="197144" y="97984"/>
                  <a:pt x="208280" y="81280"/>
                </a:cubicBezTo>
                <a:lnTo>
                  <a:pt x="218440" y="66040"/>
                </a:lnTo>
                <a:cubicBezTo>
                  <a:pt x="220133" y="59267"/>
                  <a:pt x="220770" y="52137"/>
                  <a:pt x="223520" y="45720"/>
                </a:cubicBezTo>
                <a:cubicBezTo>
                  <a:pt x="231987" y="25964"/>
                  <a:pt x="245533" y="22578"/>
                  <a:pt x="264160" y="10160"/>
                </a:cubicBezTo>
                <a:lnTo>
                  <a:pt x="279400" y="0"/>
                </a:lnTo>
                <a:cubicBezTo>
                  <a:pt x="323427" y="1693"/>
                  <a:pt x="367655" y="546"/>
                  <a:pt x="411480" y="5080"/>
                </a:cubicBezTo>
                <a:cubicBezTo>
                  <a:pt x="417553" y="5708"/>
                  <a:pt x="422906" y="10472"/>
                  <a:pt x="426720" y="15240"/>
                </a:cubicBezTo>
                <a:cubicBezTo>
                  <a:pt x="430065" y="19421"/>
                  <a:pt x="430107" y="25400"/>
                  <a:pt x="431800" y="30480"/>
                </a:cubicBezTo>
                <a:cubicBezTo>
                  <a:pt x="433493" y="89747"/>
                  <a:pt x="432553" y="149147"/>
                  <a:pt x="436880" y="208280"/>
                </a:cubicBezTo>
                <a:cubicBezTo>
                  <a:pt x="437669" y="219063"/>
                  <a:pt x="456187" y="265516"/>
                  <a:pt x="467360" y="269240"/>
                </a:cubicBezTo>
                <a:lnTo>
                  <a:pt x="482600" y="274320"/>
                </a:lnTo>
                <a:cubicBezTo>
                  <a:pt x="485987" y="279400"/>
                  <a:pt x="490030" y="284099"/>
                  <a:pt x="492760" y="289560"/>
                </a:cubicBezTo>
                <a:cubicBezTo>
                  <a:pt x="495155" y="294349"/>
                  <a:pt x="495239" y="300119"/>
                  <a:pt x="497840" y="304800"/>
                </a:cubicBezTo>
                <a:cubicBezTo>
                  <a:pt x="503770" y="315474"/>
                  <a:pt x="518160" y="335280"/>
                  <a:pt x="518160" y="335280"/>
                </a:cubicBezTo>
                <a:cubicBezTo>
                  <a:pt x="519853" y="342053"/>
                  <a:pt x="521322" y="348887"/>
                  <a:pt x="523240" y="355600"/>
                </a:cubicBezTo>
                <a:cubicBezTo>
                  <a:pt x="524711" y="360749"/>
                  <a:pt x="527021" y="365645"/>
                  <a:pt x="528320" y="370840"/>
                </a:cubicBezTo>
                <a:cubicBezTo>
                  <a:pt x="530414" y="379217"/>
                  <a:pt x="531707" y="387773"/>
                  <a:pt x="533400" y="396240"/>
                </a:cubicBezTo>
                <a:cubicBezTo>
                  <a:pt x="535093" y="431800"/>
                  <a:pt x="532627" y="467804"/>
                  <a:pt x="538480" y="502920"/>
                </a:cubicBezTo>
                <a:cubicBezTo>
                  <a:pt x="539661" y="510006"/>
                  <a:pt x="549735" y="512182"/>
                  <a:pt x="553720" y="518160"/>
                </a:cubicBezTo>
                <a:cubicBezTo>
                  <a:pt x="556690" y="522615"/>
                  <a:pt x="557107" y="528320"/>
                  <a:pt x="558800" y="533400"/>
                </a:cubicBezTo>
                <a:cubicBezTo>
                  <a:pt x="560493" y="602827"/>
                  <a:pt x="560727" y="672304"/>
                  <a:pt x="563880" y="741680"/>
                </a:cubicBezTo>
                <a:cubicBezTo>
                  <a:pt x="564123" y="747029"/>
                  <a:pt x="567661" y="751725"/>
                  <a:pt x="568960" y="756920"/>
                </a:cubicBezTo>
                <a:cubicBezTo>
                  <a:pt x="571054" y="765297"/>
                  <a:pt x="572347" y="773853"/>
                  <a:pt x="574040" y="782320"/>
                </a:cubicBezTo>
                <a:cubicBezTo>
                  <a:pt x="570841" y="868697"/>
                  <a:pt x="612120" y="911582"/>
                  <a:pt x="553720" y="924560"/>
                </a:cubicBezTo>
                <a:cubicBezTo>
                  <a:pt x="543665" y="926794"/>
                  <a:pt x="533400" y="927947"/>
                  <a:pt x="523240" y="929640"/>
                </a:cubicBezTo>
                <a:cubicBezTo>
                  <a:pt x="517933" y="933178"/>
                  <a:pt x="501173" y="946282"/>
                  <a:pt x="492760" y="944880"/>
                </a:cubicBezTo>
                <a:cubicBezTo>
                  <a:pt x="486738" y="943876"/>
                  <a:pt x="483099" y="937200"/>
                  <a:pt x="477520" y="934720"/>
                </a:cubicBezTo>
                <a:cubicBezTo>
                  <a:pt x="467733" y="930370"/>
                  <a:pt x="447040" y="924560"/>
                  <a:pt x="447040" y="924560"/>
                </a:cubicBezTo>
                <a:cubicBezTo>
                  <a:pt x="422735" y="888102"/>
                  <a:pt x="435354" y="902714"/>
                  <a:pt x="411480" y="878840"/>
                </a:cubicBezTo>
                <a:cubicBezTo>
                  <a:pt x="410073" y="871803"/>
                  <a:pt x="406202" y="846987"/>
                  <a:pt x="401320" y="838200"/>
                </a:cubicBezTo>
                <a:cubicBezTo>
                  <a:pt x="395390" y="827526"/>
                  <a:pt x="391160" y="814493"/>
                  <a:pt x="381000" y="807720"/>
                </a:cubicBezTo>
                <a:cubicBezTo>
                  <a:pt x="346065" y="784430"/>
                  <a:pt x="362104" y="791261"/>
                  <a:pt x="335280" y="782320"/>
                </a:cubicBezTo>
                <a:cubicBezTo>
                  <a:pt x="314960" y="784013"/>
                  <a:pt x="285834" y="770572"/>
                  <a:pt x="274320" y="787400"/>
                </a:cubicBezTo>
                <a:cubicBezTo>
                  <a:pt x="257082" y="812594"/>
                  <a:pt x="272134" y="848451"/>
                  <a:pt x="269240" y="878840"/>
                </a:cubicBezTo>
                <a:cubicBezTo>
                  <a:pt x="268732" y="884171"/>
                  <a:pt x="267505" y="889899"/>
                  <a:pt x="264160" y="894080"/>
                </a:cubicBezTo>
                <a:cubicBezTo>
                  <a:pt x="260346" y="898848"/>
                  <a:pt x="254000" y="900853"/>
                  <a:pt x="248920" y="904240"/>
                </a:cubicBezTo>
                <a:cubicBezTo>
                  <a:pt x="245533" y="909320"/>
                  <a:pt x="244429" y="917213"/>
                  <a:pt x="238760" y="919480"/>
                </a:cubicBezTo>
                <a:cubicBezTo>
                  <a:pt x="226084" y="924550"/>
                  <a:pt x="211652" y="922756"/>
                  <a:pt x="198120" y="924560"/>
                </a:cubicBezTo>
                <a:lnTo>
                  <a:pt x="162560" y="929640"/>
                </a:lnTo>
                <a:cubicBezTo>
                  <a:pt x="150707" y="927947"/>
                  <a:pt x="138469" y="928001"/>
                  <a:pt x="127000" y="924560"/>
                </a:cubicBezTo>
                <a:cubicBezTo>
                  <a:pt x="107648" y="918754"/>
                  <a:pt x="114179" y="911739"/>
                  <a:pt x="101600" y="899160"/>
                </a:cubicBezTo>
                <a:cubicBezTo>
                  <a:pt x="97283" y="894843"/>
                  <a:pt x="91244" y="892663"/>
                  <a:pt x="86360" y="889000"/>
                </a:cubicBezTo>
                <a:cubicBezTo>
                  <a:pt x="84444" y="887563"/>
                  <a:pt x="66040" y="904240"/>
                  <a:pt x="60960" y="878840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2910641" y="4134128"/>
            <a:ext cx="502920" cy="478155"/>
          </a:xfrm>
          <a:custGeom>
            <a:avLst/>
            <a:gdLst>
              <a:gd name="connsiteX0" fmla="*/ 0 w 502920"/>
              <a:gd name="connsiteY0" fmla="*/ 453390 h 478155"/>
              <a:gd name="connsiteX1" fmla="*/ 3810 w 502920"/>
              <a:gd name="connsiteY1" fmla="*/ 443865 h 478155"/>
              <a:gd name="connsiteX2" fmla="*/ 7620 w 502920"/>
              <a:gd name="connsiteY2" fmla="*/ 438150 h 478155"/>
              <a:gd name="connsiteX3" fmla="*/ 11430 w 502920"/>
              <a:gd name="connsiteY3" fmla="*/ 426720 h 478155"/>
              <a:gd name="connsiteX4" fmla="*/ 15240 w 502920"/>
              <a:gd name="connsiteY4" fmla="*/ 384810 h 478155"/>
              <a:gd name="connsiteX5" fmla="*/ 17145 w 502920"/>
              <a:gd name="connsiteY5" fmla="*/ 379095 h 478155"/>
              <a:gd name="connsiteX6" fmla="*/ 20955 w 502920"/>
              <a:gd name="connsiteY6" fmla="*/ 373380 h 478155"/>
              <a:gd name="connsiteX7" fmla="*/ 24765 w 502920"/>
              <a:gd name="connsiteY7" fmla="*/ 361950 h 478155"/>
              <a:gd name="connsiteX8" fmla="*/ 26670 w 502920"/>
              <a:gd name="connsiteY8" fmla="*/ 356235 h 478155"/>
              <a:gd name="connsiteX9" fmla="*/ 30480 w 502920"/>
              <a:gd name="connsiteY9" fmla="*/ 350520 h 478155"/>
              <a:gd name="connsiteX10" fmla="*/ 32385 w 502920"/>
              <a:gd name="connsiteY10" fmla="*/ 344805 h 478155"/>
              <a:gd name="connsiteX11" fmla="*/ 38100 w 502920"/>
              <a:gd name="connsiteY11" fmla="*/ 339090 h 478155"/>
              <a:gd name="connsiteX12" fmla="*/ 40005 w 502920"/>
              <a:gd name="connsiteY12" fmla="*/ 333375 h 478155"/>
              <a:gd name="connsiteX13" fmla="*/ 51435 w 502920"/>
              <a:gd name="connsiteY13" fmla="*/ 325755 h 478155"/>
              <a:gd name="connsiteX14" fmla="*/ 66675 w 502920"/>
              <a:gd name="connsiteY14" fmla="*/ 316230 h 478155"/>
              <a:gd name="connsiteX15" fmla="*/ 72390 w 502920"/>
              <a:gd name="connsiteY15" fmla="*/ 314325 h 478155"/>
              <a:gd name="connsiteX16" fmla="*/ 78105 w 502920"/>
              <a:gd name="connsiteY16" fmla="*/ 312420 h 478155"/>
              <a:gd name="connsiteX17" fmla="*/ 81915 w 502920"/>
              <a:gd name="connsiteY17" fmla="*/ 306705 h 478155"/>
              <a:gd name="connsiteX18" fmla="*/ 87630 w 502920"/>
              <a:gd name="connsiteY18" fmla="*/ 302895 h 478155"/>
              <a:gd name="connsiteX19" fmla="*/ 89535 w 502920"/>
              <a:gd name="connsiteY19" fmla="*/ 295275 h 478155"/>
              <a:gd name="connsiteX20" fmla="*/ 93345 w 502920"/>
              <a:gd name="connsiteY20" fmla="*/ 289560 h 478155"/>
              <a:gd name="connsiteX21" fmla="*/ 95250 w 502920"/>
              <a:gd name="connsiteY21" fmla="*/ 283845 h 478155"/>
              <a:gd name="connsiteX22" fmla="*/ 89535 w 502920"/>
              <a:gd name="connsiteY22" fmla="*/ 270510 h 478155"/>
              <a:gd name="connsiteX23" fmla="*/ 83820 w 502920"/>
              <a:gd name="connsiteY23" fmla="*/ 259080 h 478155"/>
              <a:gd name="connsiteX24" fmla="*/ 78105 w 502920"/>
              <a:gd name="connsiteY24" fmla="*/ 255270 h 478155"/>
              <a:gd name="connsiteX25" fmla="*/ 70485 w 502920"/>
              <a:gd name="connsiteY25" fmla="*/ 243840 h 478155"/>
              <a:gd name="connsiteX26" fmla="*/ 66675 w 502920"/>
              <a:gd name="connsiteY26" fmla="*/ 238125 h 478155"/>
              <a:gd name="connsiteX27" fmla="*/ 64770 w 502920"/>
              <a:gd name="connsiteY27" fmla="*/ 226695 h 478155"/>
              <a:gd name="connsiteX28" fmla="*/ 62865 w 502920"/>
              <a:gd name="connsiteY28" fmla="*/ 220980 h 478155"/>
              <a:gd name="connsiteX29" fmla="*/ 60960 w 502920"/>
              <a:gd name="connsiteY29" fmla="*/ 196215 h 478155"/>
              <a:gd name="connsiteX30" fmla="*/ 57150 w 502920"/>
              <a:gd name="connsiteY30" fmla="*/ 182880 h 478155"/>
              <a:gd name="connsiteX31" fmla="*/ 55245 w 502920"/>
              <a:gd name="connsiteY31" fmla="*/ 169545 h 478155"/>
              <a:gd name="connsiteX32" fmla="*/ 53340 w 502920"/>
              <a:gd name="connsiteY32" fmla="*/ 161925 h 478155"/>
              <a:gd name="connsiteX33" fmla="*/ 51435 w 502920"/>
              <a:gd name="connsiteY33" fmla="*/ 150495 h 478155"/>
              <a:gd name="connsiteX34" fmla="*/ 53340 w 502920"/>
              <a:gd name="connsiteY34" fmla="*/ 95250 h 478155"/>
              <a:gd name="connsiteX35" fmla="*/ 55245 w 502920"/>
              <a:gd name="connsiteY35" fmla="*/ 89535 h 478155"/>
              <a:gd name="connsiteX36" fmla="*/ 60960 w 502920"/>
              <a:gd name="connsiteY36" fmla="*/ 85725 h 478155"/>
              <a:gd name="connsiteX37" fmla="*/ 70485 w 502920"/>
              <a:gd name="connsiteY37" fmla="*/ 68580 h 478155"/>
              <a:gd name="connsiteX38" fmla="*/ 74295 w 502920"/>
              <a:gd name="connsiteY38" fmla="*/ 62865 h 478155"/>
              <a:gd name="connsiteX39" fmla="*/ 80010 w 502920"/>
              <a:gd name="connsiteY39" fmla="*/ 59055 h 478155"/>
              <a:gd name="connsiteX40" fmla="*/ 87630 w 502920"/>
              <a:gd name="connsiteY40" fmla="*/ 45720 h 478155"/>
              <a:gd name="connsiteX41" fmla="*/ 91440 w 502920"/>
              <a:gd name="connsiteY41" fmla="*/ 40005 h 478155"/>
              <a:gd name="connsiteX42" fmla="*/ 102870 w 502920"/>
              <a:gd name="connsiteY42" fmla="*/ 28575 h 478155"/>
              <a:gd name="connsiteX43" fmla="*/ 106680 w 502920"/>
              <a:gd name="connsiteY43" fmla="*/ 22860 h 478155"/>
              <a:gd name="connsiteX44" fmla="*/ 114300 w 502920"/>
              <a:gd name="connsiteY44" fmla="*/ 20955 h 478155"/>
              <a:gd name="connsiteX45" fmla="*/ 125730 w 502920"/>
              <a:gd name="connsiteY45" fmla="*/ 13335 h 478155"/>
              <a:gd name="connsiteX46" fmla="*/ 131445 w 502920"/>
              <a:gd name="connsiteY46" fmla="*/ 11430 h 478155"/>
              <a:gd name="connsiteX47" fmla="*/ 148590 w 502920"/>
              <a:gd name="connsiteY47" fmla="*/ 3810 h 478155"/>
              <a:gd name="connsiteX48" fmla="*/ 192405 w 502920"/>
              <a:gd name="connsiteY48" fmla="*/ 0 h 478155"/>
              <a:gd name="connsiteX49" fmla="*/ 266700 w 502920"/>
              <a:gd name="connsiteY49" fmla="*/ 1905 h 478155"/>
              <a:gd name="connsiteX50" fmla="*/ 289560 w 502920"/>
              <a:gd name="connsiteY50" fmla="*/ 13335 h 478155"/>
              <a:gd name="connsiteX51" fmla="*/ 295275 w 502920"/>
              <a:gd name="connsiteY51" fmla="*/ 17145 h 478155"/>
              <a:gd name="connsiteX52" fmla="*/ 297180 w 502920"/>
              <a:gd name="connsiteY52" fmla="*/ 22860 h 478155"/>
              <a:gd name="connsiteX53" fmla="*/ 302895 w 502920"/>
              <a:gd name="connsiteY53" fmla="*/ 24765 h 478155"/>
              <a:gd name="connsiteX54" fmla="*/ 308610 w 502920"/>
              <a:gd name="connsiteY54" fmla="*/ 28575 h 478155"/>
              <a:gd name="connsiteX55" fmla="*/ 314325 w 502920"/>
              <a:gd name="connsiteY55" fmla="*/ 30480 h 478155"/>
              <a:gd name="connsiteX56" fmla="*/ 325755 w 502920"/>
              <a:gd name="connsiteY56" fmla="*/ 38100 h 478155"/>
              <a:gd name="connsiteX57" fmla="*/ 331470 w 502920"/>
              <a:gd name="connsiteY57" fmla="*/ 43815 h 478155"/>
              <a:gd name="connsiteX58" fmla="*/ 337185 w 502920"/>
              <a:gd name="connsiteY58" fmla="*/ 45720 h 478155"/>
              <a:gd name="connsiteX59" fmla="*/ 344805 w 502920"/>
              <a:gd name="connsiteY59" fmla="*/ 62865 h 478155"/>
              <a:gd name="connsiteX60" fmla="*/ 346710 w 502920"/>
              <a:gd name="connsiteY60" fmla="*/ 68580 h 478155"/>
              <a:gd name="connsiteX61" fmla="*/ 348615 w 502920"/>
              <a:gd name="connsiteY61" fmla="*/ 173355 h 478155"/>
              <a:gd name="connsiteX62" fmla="*/ 356235 w 502920"/>
              <a:gd name="connsiteY62" fmla="*/ 190500 h 478155"/>
              <a:gd name="connsiteX63" fmla="*/ 360045 w 502920"/>
              <a:gd name="connsiteY63" fmla="*/ 201930 h 478155"/>
              <a:gd name="connsiteX64" fmla="*/ 356235 w 502920"/>
              <a:gd name="connsiteY64" fmla="*/ 247650 h 478155"/>
              <a:gd name="connsiteX65" fmla="*/ 354330 w 502920"/>
              <a:gd name="connsiteY65" fmla="*/ 253365 h 478155"/>
              <a:gd name="connsiteX66" fmla="*/ 350520 w 502920"/>
              <a:gd name="connsiteY66" fmla="*/ 259080 h 478155"/>
              <a:gd name="connsiteX67" fmla="*/ 342900 w 502920"/>
              <a:gd name="connsiteY67" fmla="*/ 276225 h 478155"/>
              <a:gd name="connsiteX68" fmla="*/ 344805 w 502920"/>
              <a:gd name="connsiteY68" fmla="*/ 331470 h 478155"/>
              <a:gd name="connsiteX69" fmla="*/ 350520 w 502920"/>
              <a:gd name="connsiteY69" fmla="*/ 337185 h 478155"/>
              <a:gd name="connsiteX70" fmla="*/ 367665 w 502920"/>
              <a:gd name="connsiteY70" fmla="*/ 346710 h 478155"/>
              <a:gd name="connsiteX71" fmla="*/ 375285 w 502920"/>
              <a:gd name="connsiteY71" fmla="*/ 348615 h 478155"/>
              <a:gd name="connsiteX72" fmla="*/ 381000 w 502920"/>
              <a:gd name="connsiteY72" fmla="*/ 352425 h 478155"/>
              <a:gd name="connsiteX73" fmla="*/ 386715 w 502920"/>
              <a:gd name="connsiteY73" fmla="*/ 354330 h 478155"/>
              <a:gd name="connsiteX74" fmla="*/ 398145 w 502920"/>
              <a:gd name="connsiteY74" fmla="*/ 361950 h 478155"/>
              <a:gd name="connsiteX75" fmla="*/ 401955 w 502920"/>
              <a:gd name="connsiteY75" fmla="*/ 367665 h 478155"/>
              <a:gd name="connsiteX76" fmla="*/ 413385 w 502920"/>
              <a:gd name="connsiteY76" fmla="*/ 375285 h 478155"/>
              <a:gd name="connsiteX77" fmla="*/ 422910 w 502920"/>
              <a:gd name="connsiteY77" fmla="*/ 384810 h 478155"/>
              <a:gd name="connsiteX78" fmla="*/ 426720 w 502920"/>
              <a:gd name="connsiteY78" fmla="*/ 390525 h 478155"/>
              <a:gd name="connsiteX79" fmla="*/ 432435 w 502920"/>
              <a:gd name="connsiteY79" fmla="*/ 392430 h 478155"/>
              <a:gd name="connsiteX80" fmla="*/ 438150 w 502920"/>
              <a:gd name="connsiteY80" fmla="*/ 396240 h 478155"/>
              <a:gd name="connsiteX81" fmla="*/ 447675 w 502920"/>
              <a:gd name="connsiteY81" fmla="*/ 405765 h 478155"/>
              <a:gd name="connsiteX82" fmla="*/ 459105 w 502920"/>
              <a:gd name="connsiteY82" fmla="*/ 415290 h 478155"/>
              <a:gd name="connsiteX83" fmla="*/ 462915 w 502920"/>
              <a:gd name="connsiteY83" fmla="*/ 421005 h 478155"/>
              <a:gd name="connsiteX84" fmla="*/ 468630 w 502920"/>
              <a:gd name="connsiteY84" fmla="*/ 424815 h 478155"/>
              <a:gd name="connsiteX85" fmla="*/ 478155 w 502920"/>
              <a:gd name="connsiteY85" fmla="*/ 436245 h 478155"/>
              <a:gd name="connsiteX86" fmla="*/ 487680 w 502920"/>
              <a:gd name="connsiteY86" fmla="*/ 451485 h 478155"/>
              <a:gd name="connsiteX87" fmla="*/ 489585 w 502920"/>
              <a:gd name="connsiteY87" fmla="*/ 457200 h 478155"/>
              <a:gd name="connsiteX88" fmla="*/ 497205 w 502920"/>
              <a:gd name="connsiteY88" fmla="*/ 468630 h 478155"/>
              <a:gd name="connsiteX89" fmla="*/ 501015 w 502920"/>
              <a:gd name="connsiteY89" fmla="*/ 474345 h 478155"/>
              <a:gd name="connsiteX90" fmla="*/ 502920 w 502920"/>
              <a:gd name="connsiteY90" fmla="*/ 478155 h 478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02920" h="478155">
                <a:moveTo>
                  <a:pt x="0" y="453390"/>
                </a:moveTo>
                <a:cubicBezTo>
                  <a:pt x="1270" y="450215"/>
                  <a:pt x="2281" y="446924"/>
                  <a:pt x="3810" y="443865"/>
                </a:cubicBezTo>
                <a:cubicBezTo>
                  <a:pt x="4834" y="441817"/>
                  <a:pt x="6690" y="440242"/>
                  <a:pt x="7620" y="438150"/>
                </a:cubicBezTo>
                <a:cubicBezTo>
                  <a:pt x="9251" y="434480"/>
                  <a:pt x="11430" y="426720"/>
                  <a:pt x="11430" y="426720"/>
                </a:cubicBezTo>
                <a:cubicBezTo>
                  <a:pt x="12491" y="408684"/>
                  <a:pt x="11524" y="399674"/>
                  <a:pt x="15240" y="384810"/>
                </a:cubicBezTo>
                <a:cubicBezTo>
                  <a:pt x="15727" y="382862"/>
                  <a:pt x="16247" y="380891"/>
                  <a:pt x="17145" y="379095"/>
                </a:cubicBezTo>
                <a:cubicBezTo>
                  <a:pt x="18169" y="377047"/>
                  <a:pt x="20025" y="375472"/>
                  <a:pt x="20955" y="373380"/>
                </a:cubicBezTo>
                <a:cubicBezTo>
                  <a:pt x="22586" y="369710"/>
                  <a:pt x="23495" y="365760"/>
                  <a:pt x="24765" y="361950"/>
                </a:cubicBezTo>
                <a:cubicBezTo>
                  <a:pt x="25400" y="360045"/>
                  <a:pt x="25556" y="357906"/>
                  <a:pt x="26670" y="356235"/>
                </a:cubicBezTo>
                <a:cubicBezTo>
                  <a:pt x="27940" y="354330"/>
                  <a:pt x="29456" y="352568"/>
                  <a:pt x="30480" y="350520"/>
                </a:cubicBezTo>
                <a:cubicBezTo>
                  <a:pt x="31378" y="348724"/>
                  <a:pt x="31271" y="346476"/>
                  <a:pt x="32385" y="344805"/>
                </a:cubicBezTo>
                <a:cubicBezTo>
                  <a:pt x="33879" y="342563"/>
                  <a:pt x="36195" y="340995"/>
                  <a:pt x="38100" y="339090"/>
                </a:cubicBezTo>
                <a:cubicBezTo>
                  <a:pt x="38735" y="337185"/>
                  <a:pt x="38585" y="334795"/>
                  <a:pt x="40005" y="333375"/>
                </a:cubicBezTo>
                <a:cubicBezTo>
                  <a:pt x="43243" y="330137"/>
                  <a:pt x="51435" y="325755"/>
                  <a:pt x="51435" y="325755"/>
                </a:cubicBezTo>
                <a:cubicBezTo>
                  <a:pt x="57473" y="316698"/>
                  <a:pt x="53073" y="320764"/>
                  <a:pt x="66675" y="316230"/>
                </a:cubicBezTo>
                <a:lnTo>
                  <a:pt x="72390" y="314325"/>
                </a:lnTo>
                <a:lnTo>
                  <a:pt x="78105" y="312420"/>
                </a:lnTo>
                <a:cubicBezTo>
                  <a:pt x="79375" y="310515"/>
                  <a:pt x="80296" y="308324"/>
                  <a:pt x="81915" y="306705"/>
                </a:cubicBezTo>
                <a:cubicBezTo>
                  <a:pt x="83534" y="305086"/>
                  <a:pt x="86360" y="304800"/>
                  <a:pt x="87630" y="302895"/>
                </a:cubicBezTo>
                <a:cubicBezTo>
                  <a:pt x="89082" y="300717"/>
                  <a:pt x="88504" y="297681"/>
                  <a:pt x="89535" y="295275"/>
                </a:cubicBezTo>
                <a:cubicBezTo>
                  <a:pt x="90437" y="293171"/>
                  <a:pt x="92321" y="291608"/>
                  <a:pt x="93345" y="289560"/>
                </a:cubicBezTo>
                <a:cubicBezTo>
                  <a:pt x="94243" y="287764"/>
                  <a:pt x="94615" y="285750"/>
                  <a:pt x="95250" y="283845"/>
                </a:cubicBezTo>
                <a:cubicBezTo>
                  <a:pt x="91285" y="267986"/>
                  <a:pt x="96113" y="283666"/>
                  <a:pt x="89535" y="270510"/>
                </a:cubicBezTo>
                <a:cubicBezTo>
                  <a:pt x="86436" y="264312"/>
                  <a:pt x="89279" y="264539"/>
                  <a:pt x="83820" y="259080"/>
                </a:cubicBezTo>
                <a:cubicBezTo>
                  <a:pt x="82201" y="257461"/>
                  <a:pt x="80010" y="256540"/>
                  <a:pt x="78105" y="255270"/>
                </a:cubicBezTo>
                <a:lnTo>
                  <a:pt x="70485" y="243840"/>
                </a:lnTo>
                <a:lnTo>
                  <a:pt x="66675" y="238125"/>
                </a:lnTo>
                <a:cubicBezTo>
                  <a:pt x="66040" y="234315"/>
                  <a:pt x="65608" y="230466"/>
                  <a:pt x="64770" y="226695"/>
                </a:cubicBezTo>
                <a:cubicBezTo>
                  <a:pt x="64334" y="224735"/>
                  <a:pt x="63114" y="222973"/>
                  <a:pt x="62865" y="220980"/>
                </a:cubicBezTo>
                <a:cubicBezTo>
                  <a:pt x="61838" y="212765"/>
                  <a:pt x="61927" y="204438"/>
                  <a:pt x="60960" y="196215"/>
                </a:cubicBezTo>
                <a:cubicBezTo>
                  <a:pt x="60525" y="192518"/>
                  <a:pt x="58382" y="186576"/>
                  <a:pt x="57150" y="182880"/>
                </a:cubicBezTo>
                <a:cubicBezTo>
                  <a:pt x="56515" y="178435"/>
                  <a:pt x="56048" y="173963"/>
                  <a:pt x="55245" y="169545"/>
                </a:cubicBezTo>
                <a:cubicBezTo>
                  <a:pt x="54777" y="166969"/>
                  <a:pt x="53853" y="164492"/>
                  <a:pt x="53340" y="161925"/>
                </a:cubicBezTo>
                <a:cubicBezTo>
                  <a:pt x="52582" y="158137"/>
                  <a:pt x="52070" y="154305"/>
                  <a:pt x="51435" y="150495"/>
                </a:cubicBezTo>
                <a:cubicBezTo>
                  <a:pt x="52070" y="132080"/>
                  <a:pt x="52191" y="113640"/>
                  <a:pt x="53340" y="95250"/>
                </a:cubicBezTo>
                <a:cubicBezTo>
                  <a:pt x="53465" y="93246"/>
                  <a:pt x="53991" y="91103"/>
                  <a:pt x="55245" y="89535"/>
                </a:cubicBezTo>
                <a:cubicBezTo>
                  <a:pt x="56675" y="87747"/>
                  <a:pt x="59055" y="86995"/>
                  <a:pt x="60960" y="85725"/>
                </a:cubicBezTo>
                <a:cubicBezTo>
                  <a:pt x="64313" y="75666"/>
                  <a:pt x="61751" y="81681"/>
                  <a:pt x="70485" y="68580"/>
                </a:cubicBezTo>
                <a:cubicBezTo>
                  <a:pt x="71755" y="66675"/>
                  <a:pt x="72390" y="64135"/>
                  <a:pt x="74295" y="62865"/>
                </a:cubicBezTo>
                <a:lnTo>
                  <a:pt x="80010" y="59055"/>
                </a:lnTo>
                <a:cubicBezTo>
                  <a:pt x="83101" y="49781"/>
                  <a:pt x="80422" y="55811"/>
                  <a:pt x="87630" y="45720"/>
                </a:cubicBezTo>
                <a:cubicBezTo>
                  <a:pt x="88961" y="43857"/>
                  <a:pt x="89919" y="41716"/>
                  <a:pt x="91440" y="40005"/>
                </a:cubicBezTo>
                <a:cubicBezTo>
                  <a:pt x="95020" y="35978"/>
                  <a:pt x="99881" y="33058"/>
                  <a:pt x="102870" y="28575"/>
                </a:cubicBezTo>
                <a:cubicBezTo>
                  <a:pt x="104140" y="26670"/>
                  <a:pt x="104775" y="24130"/>
                  <a:pt x="106680" y="22860"/>
                </a:cubicBezTo>
                <a:cubicBezTo>
                  <a:pt x="108858" y="21408"/>
                  <a:pt x="111760" y="21590"/>
                  <a:pt x="114300" y="20955"/>
                </a:cubicBezTo>
                <a:cubicBezTo>
                  <a:pt x="118110" y="18415"/>
                  <a:pt x="121386" y="14783"/>
                  <a:pt x="125730" y="13335"/>
                </a:cubicBezTo>
                <a:cubicBezTo>
                  <a:pt x="127635" y="12700"/>
                  <a:pt x="129649" y="12328"/>
                  <a:pt x="131445" y="11430"/>
                </a:cubicBezTo>
                <a:cubicBezTo>
                  <a:pt x="139531" y="7387"/>
                  <a:pt x="136691" y="4845"/>
                  <a:pt x="148590" y="3810"/>
                </a:cubicBezTo>
                <a:lnTo>
                  <a:pt x="192405" y="0"/>
                </a:lnTo>
                <a:cubicBezTo>
                  <a:pt x="217170" y="635"/>
                  <a:pt x="241982" y="257"/>
                  <a:pt x="266700" y="1905"/>
                </a:cubicBezTo>
                <a:cubicBezTo>
                  <a:pt x="275463" y="2489"/>
                  <a:pt x="282782" y="8816"/>
                  <a:pt x="289560" y="13335"/>
                </a:cubicBezTo>
                <a:lnTo>
                  <a:pt x="295275" y="17145"/>
                </a:lnTo>
                <a:cubicBezTo>
                  <a:pt x="295910" y="19050"/>
                  <a:pt x="295760" y="21440"/>
                  <a:pt x="297180" y="22860"/>
                </a:cubicBezTo>
                <a:cubicBezTo>
                  <a:pt x="298600" y="24280"/>
                  <a:pt x="301099" y="23867"/>
                  <a:pt x="302895" y="24765"/>
                </a:cubicBezTo>
                <a:cubicBezTo>
                  <a:pt x="304943" y="25789"/>
                  <a:pt x="306562" y="27551"/>
                  <a:pt x="308610" y="28575"/>
                </a:cubicBezTo>
                <a:cubicBezTo>
                  <a:pt x="310406" y="29473"/>
                  <a:pt x="312570" y="29505"/>
                  <a:pt x="314325" y="30480"/>
                </a:cubicBezTo>
                <a:cubicBezTo>
                  <a:pt x="318328" y="32704"/>
                  <a:pt x="322517" y="34862"/>
                  <a:pt x="325755" y="38100"/>
                </a:cubicBezTo>
                <a:cubicBezTo>
                  <a:pt x="327660" y="40005"/>
                  <a:pt x="329228" y="42321"/>
                  <a:pt x="331470" y="43815"/>
                </a:cubicBezTo>
                <a:cubicBezTo>
                  <a:pt x="333141" y="44929"/>
                  <a:pt x="335280" y="45085"/>
                  <a:pt x="337185" y="45720"/>
                </a:cubicBezTo>
                <a:cubicBezTo>
                  <a:pt x="343223" y="54777"/>
                  <a:pt x="340271" y="49263"/>
                  <a:pt x="344805" y="62865"/>
                </a:cubicBezTo>
                <a:lnTo>
                  <a:pt x="346710" y="68580"/>
                </a:lnTo>
                <a:cubicBezTo>
                  <a:pt x="347345" y="103505"/>
                  <a:pt x="346899" y="138466"/>
                  <a:pt x="348615" y="173355"/>
                </a:cubicBezTo>
                <a:cubicBezTo>
                  <a:pt x="349242" y="186110"/>
                  <a:pt x="352424" y="181926"/>
                  <a:pt x="356235" y="190500"/>
                </a:cubicBezTo>
                <a:cubicBezTo>
                  <a:pt x="357866" y="194170"/>
                  <a:pt x="360045" y="201930"/>
                  <a:pt x="360045" y="201930"/>
                </a:cubicBezTo>
                <a:cubicBezTo>
                  <a:pt x="358744" y="227960"/>
                  <a:pt x="361073" y="230717"/>
                  <a:pt x="356235" y="247650"/>
                </a:cubicBezTo>
                <a:cubicBezTo>
                  <a:pt x="355683" y="249581"/>
                  <a:pt x="355228" y="251569"/>
                  <a:pt x="354330" y="253365"/>
                </a:cubicBezTo>
                <a:cubicBezTo>
                  <a:pt x="353306" y="255413"/>
                  <a:pt x="351450" y="256988"/>
                  <a:pt x="350520" y="259080"/>
                </a:cubicBezTo>
                <a:cubicBezTo>
                  <a:pt x="341452" y="279483"/>
                  <a:pt x="351523" y="263291"/>
                  <a:pt x="342900" y="276225"/>
                </a:cubicBezTo>
                <a:cubicBezTo>
                  <a:pt x="343535" y="294640"/>
                  <a:pt x="342520" y="313186"/>
                  <a:pt x="344805" y="331470"/>
                </a:cubicBezTo>
                <a:cubicBezTo>
                  <a:pt x="345139" y="334143"/>
                  <a:pt x="348393" y="335531"/>
                  <a:pt x="350520" y="337185"/>
                </a:cubicBezTo>
                <a:cubicBezTo>
                  <a:pt x="358443" y="343347"/>
                  <a:pt x="359877" y="344485"/>
                  <a:pt x="367665" y="346710"/>
                </a:cubicBezTo>
                <a:cubicBezTo>
                  <a:pt x="370182" y="347429"/>
                  <a:pt x="372745" y="347980"/>
                  <a:pt x="375285" y="348615"/>
                </a:cubicBezTo>
                <a:cubicBezTo>
                  <a:pt x="377190" y="349885"/>
                  <a:pt x="378952" y="351401"/>
                  <a:pt x="381000" y="352425"/>
                </a:cubicBezTo>
                <a:cubicBezTo>
                  <a:pt x="382796" y="353323"/>
                  <a:pt x="384960" y="353355"/>
                  <a:pt x="386715" y="354330"/>
                </a:cubicBezTo>
                <a:cubicBezTo>
                  <a:pt x="390718" y="356554"/>
                  <a:pt x="398145" y="361950"/>
                  <a:pt x="398145" y="361950"/>
                </a:cubicBezTo>
                <a:cubicBezTo>
                  <a:pt x="399415" y="363855"/>
                  <a:pt x="400232" y="366157"/>
                  <a:pt x="401955" y="367665"/>
                </a:cubicBezTo>
                <a:cubicBezTo>
                  <a:pt x="405401" y="370680"/>
                  <a:pt x="413385" y="375285"/>
                  <a:pt x="413385" y="375285"/>
                </a:cubicBezTo>
                <a:cubicBezTo>
                  <a:pt x="423545" y="390525"/>
                  <a:pt x="410210" y="372110"/>
                  <a:pt x="422910" y="384810"/>
                </a:cubicBezTo>
                <a:cubicBezTo>
                  <a:pt x="424529" y="386429"/>
                  <a:pt x="424932" y="389095"/>
                  <a:pt x="426720" y="390525"/>
                </a:cubicBezTo>
                <a:cubicBezTo>
                  <a:pt x="428288" y="391779"/>
                  <a:pt x="430639" y="391532"/>
                  <a:pt x="432435" y="392430"/>
                </a:cubicBezTo>
                <a:cubicBezTo>
                  <a:pt x="434483" y="393454"/>
                  <a:pt x="436245" y="394970"/>
                  <a:pt x="438150" y="396240"/>
                </a:cubicBezTo>
                <a:cubicBezTo>
                  <a:pt x="445135" y="406717"/>
                  <a:pt x="438150" y="397828"/>
                  <a:pt x="447675" y="405765"/>
                </a:cubicBezTo>
                <a:cubicBezTo>
                  <a:pt x="462343" y="417988"/>
                  <a:pt x="444916" y="405830"/>
                  <a:pt x="459105" y="415290"/>
                </a:cubicBezTo>
                <a:cubicBezTo>
                  <a:pt x="460375" y="417195"/>
                  <a:pt x="461296" y="419386"/>
                  <a:pt x="462915" y="421005"/>
                </a:cubicBezTo>
                <a:cubicBezTo>
                  <a:pt x="464534" y="422624"/>
                  <a:pt x="467164" y="423056"/>
                  <a:pt x="468630" y="424815"/>
                </a:cubicBezTo>
                <a:cubicBezTo>
                  <a:pt x="480715" y="439317"/>
                  <a:pt x="464231" y="426963"/>
                  <a:pt x="478155" y="436245"/>
                </a:cubicBezTo>
                <a:cubicBezTo>
                  <a:pt x="482689" y="449847"/>
                  <a:pt x="478623" y="445447"/>
                  <a:pt x="487680" y="451485"/>
                </a:cubicBezTo>
                <a:cubicBezTo>
                  <a:pt x="488315" y="453390"/>
                  <a:pt x="488610" y="455445"/>
                  <a:pt x="489585" y="457200"/>
                </a:cubicBezTo>
                <a:cubicBezTo>
                  <a:pt x="491809" y="461203"/>
                  <a:pt x="494665" y="464820"/>
                  <a:pt x="497205" y="468630"/>
                </a:cubicBezTo>
                <a:cubicBezTo>
                  <a:pt x="498475" y="470535"/>
                  <a:pt x="499991" y="472297"/>
                  <a:pt x="501015" y="474345"/>
                </a:cubicBezTo>
                <a:lnTo>
                  <a:pt x="502920" y="478155"/>
                </a:lnTo>
              </a:path>
            </a:pathLst>
          </a:cu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09444" y="2725441"/>
            <a:ext cx="1691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 smtClean="0">
                <a:solidFill>
                  <a:srgbClr val="0070C0"/>
                </a:solidFill>
              </a:rPr>
              <a:t>Εγώ</a:t>
            </a:r>
            <a:endParaRPr lang="en-US" sz="3200" dirty="0">
              <a:solidFill>
                <a:srgbClr val="0070C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677920" y="2742455"/>
            <a:ext cx="436880" cy="27537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2"/>
          </p:cNvCxnSpPr>
          <p:nvPr/>
        </p:nvCxnSpPr>
        <p:spPr>
          <a:xfrm>
            <a:off x="3255264" y="3310216"/>
            <a:ext cx="1" cy="70400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3" t="29333" r="17950" b="18574"/>
          <a:stretch/>
        </p:blipFill>
        <p:spPr>
          <a:xfrm>
            <a:off x="10572360" y="5323478"/>
            <a:ext cx="1356114" cy="1356114"/>
          </a:xfrm>
          <a:prstGeom prst="ellipse">
            <a:avLst/>
          </a:prstGeom>
        </p:spPr>
      </p:pic>
      <p:sp>
        <p:nvSpPr>
          <p:cNvPr id="17" name="TextBox 16"/>
          <p:cNvSpPr txBox="1"/>
          <p:nvPr/>
        </p:nvSpPr>
        <p:spPr>
          <a:xfrm rot="20518250">
            <a:off x="9076939" y="5318043"/>
            <a:ext cx="1570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rgbClr val="0070C0"/>
                </a:solidFill>
              </a:rPr>
              <a:t>Η γάτα στο σπίτι μου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933754" y="6132006"/>
            <a:ext cx="518617" cy="14411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blue heart shaped symbol icon – Free Icons Downloa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4"/>
          <a:stretch/>
        </p:blipFill>
        <p:spPr bwMode="auto">
          <a:xfrm rot="19437899">
            <a:off x="9212775" y="6001060"/>
            <a:ext cx="778649" cy="66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633274" y="1150206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70C0"/>
                </a:solidFill>
              </a:rPr>
              <a:t>(Engineering)</a:t>
            </a:r>
            <a:endParaRPr lang="en-US" sz="1600" i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39947" y="1730837"/>
            <a:ext cx="1534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70C0"/>
                </a:solidFill>
              </a:rPr>
              <a:t>(environmental)</a:t>
            </a:r>
            <a:endParaRPr lang="en-US" sz="1600" i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17020" y="4826901"/>
            <a:ext cx="1478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70C0"/>
                </a:solidFill>
              </a:rPr>
              <a:t>(meaning)</a:t>
            </a:r>
            <a:endParaRPr lang="en-US" sz="1600" i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47597" y="4826901"/>
            <a:ext cx="1478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70C0"/>
                </a:solidFill>
              </a:rPr>
              <a:t>(find)</a:t>
            </a:r>
            <a:endParaRPr lang="en-US" sz="1600" i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65733" y="4195995"/>
            <a:ext cx="1478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70C0"/>
                </a:solidFill>
              </a:rPr>
              <a:t>(time)</a:t>
            </a:r>
            <a:endParaRPr lang="en-US" sz="1600" i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5" t="5298" b="32016"/>
          <a:stretch/>
        </p:blipFill>
        <p:spPr>
          <a:xfrm>
            <a:off x="5589016" y="5294096"/>
            <a:ext cx="900000" cy="90000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7" t="43427" r="10545" b="14417"/>
          <a:stretch/>
        </p:blipFill>
        <p:spPr>
          <a:xfrm>
            <a:off x="7995487" y="5779592"/>
            <a:ext cx="900000" cy="900000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2" t="13468" r="29820" b="20562"/>
          <a:stretch/>
        </p:blipFill>
        <p:spPr>
          <a:xfrm>
            <a:off x="7197155" y="5304635"/>
            <a:ext cx="900000" cy="900000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6" t="34288" r="26623" b="14912"/>
          <a:stretch/>
        </p:blipFill>
        <p:spPr>
          <a:xfrm>
            <a:off x="6386831" y="5770850"/>
            <a:ext cx="900000" cy="90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90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outheast Asia Map - Detailed Vector Illustration Royalty Free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3"/>
          <a:stretch/>
        </p:blipFill>
        <p:spPr bwMode="auto">
          <a:xfrm>
            <a:off x="5791199" y="20540"/>
            <a:ext cx="6447098" cy="683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9247" y="85344"/>
            <a:ext cx="5632705" cy="6675120"/>
          </a:xfrm>
          <a:prstGeom prst="rect">
            <a:avLst/>
          </a:prstGeom>
          <a:solidFill>
            <a:srgbClr val="F9F2EB"/>
          </a:solidFill>
          <a:ln w="7620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Elbow Connector 4"/>
          <p:cNvCxnSpPr/>
          <p:nvPr/>
        </p:nvCxnSpPr>
        <p:spPr>
          <a:xfrm>
            <a:off x="4317163" y="799443"/>
            <a:ext cx="2789579" cy="687071"/>
          </a:xfrm>
          <a:prstGeom prst="bentConnector3">
            <a:avLst>
              <a:gd name="adj1" fmla="val 99497"/>
            </a:avLst>
          </a:prstGeom>
          <a:ln w="76200">
            <a:solidFill>
              <a:srgbClr val="ECA63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0471" y="2200613"/>
            <a:ext cx="53938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200" dirty="0" smtClean="0"/>
              <a:t>	</a:t>
            </a:r>
            <a:r>
              <a:rPr lang="el-GR" sz="2200" dirty="0" smtClean="0"/>
              <a:t>Το </a:t>
            </a:r>
            <a:r>
              <a:rPr lang="el-GR" sz="2200" b="1" dirty="0" smtClean="0">
                <a:solidFill>
                  <a:schemeClr val="accent2">
                    <a:lumMod val="75000"/>
                  </a:schemeClr>
                </a:solidFill>
              </a:rPr>
              <a:t>Λάος</a:t>
            </a:r>
            <a:r>
              <a:rPr lang="el-GR" sz="2200" dirty="0" smtClean="0"/>
              <a:t> είναι μέσα στην Νοτιοανατολική Ασία</a:t>
            </a:r>
            <a:r>
              <a:rPr lang="en-US" sz="2200" dirty="0" smtClean="0"/>
              <a:t>. </a:t>
            </a:r>
            <a:r>
              <a:rPr lang="el-GR" sz="2200" dirty="0"/>
              <a:t>Είναι κάτω από την κίνα, ανάμεσα στην Ταίλάνδη και στο </a:t>
            </a:r>
            <a:r>
              <a:rPr lang="el-GR" sz="2200" dirty="0" smtClean="0"/>
              <a:t>Βιετνάμ</a:t>
            </a:r>
            <a:r>
              <a:rPr lang="en-US" sz="2200" dirty="0" smtClean="0"/>
              <a:t>. </a:t>
            </a:r>
            <a:r>
              <a:rPr lang="el-GR" sz="2200" dirty="0" smtClean="0"/>
              <a:t>Έχει 6.</a:t>
            </a:r>
            <a:r>
              <a:rPr lang="en-US" sz="2200" dirty="0" smtClean="0"/>
              <a:t>5</a:t>
            </a:r>
            <a:r>
              <a:rPr lang="el-GR" sz="2200" dirty="0" smtClean="0"/>
              <a:t> </a:t>
            </a:r>
            <a:r>
              <a:rPr lang="el-GR" sz="2200" dirty="0"/>
              <a:t>εκατομμύρια </a:t>
            </a:r>
            <a:r>
              <a:rPr lang="el-GR" sz="2200" dirty="0" smtClean="0"/>
              <a:t>άνθρωποι </a:t>
            </a:r>
            <a:r>
              <a:rPr lang="el-GR" sz="2200" dirty="0"/>
              <a:t>και μιλάμε </a:t>
            </a:r>
            <a:r>
              <a:rPr lang="el-GR" sz="2200" dirty="0" smtClean="0"/>
              <a:t>Λαοτινά</a:t>
            </a:r>
            <a:r>
              <a:rPr lang="en-US" sz="2200" dirty="0" smtClean="0"/>
              <a:t>.</a:t>
            </a:r>
            <a:endParaRPr lang="en-US" sz="2200" dirty="0"/>
          </a:p>
          <a:p>
            <a:pPr algn="just"/>
            <a:endParaRPr lang="en-US" sz="2200" dirty="0"/>
          </a:p>
          <a:p>
            <a:pPr algn="just"/>
            <a:endParaRPr lang="en-US" sz="2200" dirty="0"/>
          </a:p>
        </p:txBody>
      </p:sp>
      <p:pic>
        <p:nvPicPr>
          <p:cNvPr id="12" name="Picture 4" descr="Flag of Laos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725" y="427471"/>
            <a:ext cx="2518801" cy="1678781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66565" y="3431650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</a:rPr>
              <a:t>(Southeast)</a:t>
            </a:r>
            <a:endParaRPr lang="en-US" sz="16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6363" y="4090716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</a:rPr>
              <a:t>(Thailand)</a:t>
            </a:r>
            <a:endParaRPr lang="en-US" sz="16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4762818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</a:rPr>
              <a:t>(Vietnam)</a:t>
            </a:r>
            <a:endParaRPr lang="en-US" sz="16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35199" y="4798414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</a:rPr>
              <a:t>(millions)</a:t>
            </a:r>
            <a:endParaRPr lang="en-US" sz="16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27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uang Si Waterfalls in Luang Prabang - Travel Guide to Kuang 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38020" cy="274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at Xieng Thong temple in Luang Prab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020" y="0"/>
            <a:ext cx="4236466" cy="274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een-rice-fields-and-mountains,-Vang-Vieng,-Laos – Asia Trip Deal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16"/>
          <a:stretch/>
        </p:blipFill>
        <p:spPr bwMode="auto">
          <a:xfrm>
            <a:off x="0" y="3484880"/>
            <a:ext cx="12192000" cy="337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avel From Thailand To Laos By Boat: Your Guide For A 2-Day Boat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486" y="0"/>
            <a:ext cx="3817514" cy="274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0" y="2231062"/>
            <a:ext cx="12192000" cy="2078193"/>
          </a:xfrm>
          <a:prstGeom prst="roundRect">
            <a:avLst>
              <a:gd name="adj" fmla="val 3351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-102617" y="2211400"/>
            <a:ext cx="124180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l-GR" sz="3000" dirty="0" err="1"/>
              <a:t>Σ</a:t>
            </a:r>
            <a:r>
              <a:rPr lang="en-US" sz="3000" dirty="0" smtClean="0"/>
              <a:t>το </a:t>
            </a:r>
            <a:r>
              <a:rPr lang="en-US" sz="3000" dirty="0"/>
              <a:t>Λάος, </a:t>
            </a:r>
            <a:r>
              <a:rPr lang="en-US" sz="3000" dirty="0" smtClean="0"/>
              <a:t>μπ</a:t>
            </a:r>
            <a:r>
              <a:rPr lang="en-US" sz="3000" dirty="0" err="1" smtClean="0"/>
              <a:t>ορε</a:t>
            </a:r>
            <a:r>
              <a:rPr lang="el-GR" sz="3000" dirty="0" smtClean="0"/>
              <a:t>ίτε</a:t>
            </a:r>
            <a:r>
              <a:rPr lang="en-US" sz="3000" dirty="0" smtClean="0"/>
              <a:t> </a:t>
            </a:r>
            <a:r>
              <a:rPr lang="en-US" sz="3000" dirty="0"/>
              <a:t>να </a:t>
            </a:r>
            <a:r>
              <a:rPr lang="en-US" sz="3000" dirty="0" err="1" smtClean="0"/>
              <a:t>δε</a:t>
            </a:r>
            <a:r>
              <a:rPr lang="el-GR" sz="3000" dirty="0" smtClean="0"/>
              <a:t>ίτε</a:t>
            </a:r>
            <a:r>
              <a:rPr lang="en-US" sz="3000" dirty="0" smtClean="0"/>
              <a:t> </a:t>
            </a:r>
            <a:r>
              <a:rPr lang="en-US" sz="3000" dirty="0"/>
              <a:t>πολύ φύση. </a:t>
            </a:r>
            <a:r>
              <a:rPr lang="en-US" sz="3000" dirty="0" smtClean="0"/>
              <a:t>Μπ</a:t>
            </a:r>
            <a:r>
              <a:rPr lang="en-US" sz="3000" dirty="0" err="1" smtClean="0"/>
              <a:t>ορεί</a:t>
            </a:r>
            <a:r>
              <a:rPr lang="el-GR" sz="3000" dirty="0" smtClean="0"/>
              <a:t>τε</a:t>
            </a:r>
            <a:r>
              <a:rPr lang="en-US" sz="3000" dirty="0" smtClean="0"/>
              <a:t> </a:t>
            </a:r>
            <a:r>
              <a:rPr lang="en-US" sz="3000" dirty="0"/>
              <a:t>να </a:t>
            </a:r>
            <a:r>
              <a:rPr lang="en-US" sz="3000" dirty="0" smtClean="0"/>
              <a:t>πά</a:t>
            </a:r>
            <a:r>
              <a:rPr lang="el-GR" sz="3000" dirty="0" smtClean="0"/>
              <a:t>τε</a:t>
            </a:r>
            <a:r>
              <a:rPr lang="en-US" sz="3000" dirty="0" smtClean="0"/>
              <a:t> </a:t>
            </a:r>
            <a:r>
              <a:rPr lang="en-US" sz="3000" dirty="0" err="1"/>
              <a:t>στην</a:t>
            </a:r>
            <a:r>
              <a:rPr lang="en-US" sz="3000" dirty="0"/>
              <a:t> </a:t>
            </a:r>
            <a:r>
              <a:rPr lang="el-GR" sz="3000" dirty="0" smtClean="0"/>
              <a:t>καταράχτες</a:t>
            </a:r>
            <a:r>
              <a:rPr lang="en-US" sz="3000" dirty="0" smtClean="0"/>
              <a:t>, </a:t>
            </a:r>
            <a:r>
              <a:rPr lang="en-US" sz="3000" dirty="0"/>
              <a:t>να </a:t>
            </a:r>
            <a:r>
              <a:rPr lang="en-US" sz="3000" dirty="0" smtClean="0"/>
              <a:t>δε</a:t>
            </a:r>
            <a:r>
              <a:rPr lang="el-GR" sz="3000" dirty="0" smtClean="0"/>
              <a:t>ίτε</a:t>
            </a:r>
            <a:r>
              <a:rPr lang="en-US" sz="3000" dirty="0" smtClean="0"/>
              <a:t> να</a:t>
            </a:r>
            <a:r>
              <a:rPr lang="el-GR" sz="3000" dirty="0" smtClean="0"/>
              <a:t>ού</a:t>
            </a:r>
            <a:r>
              <a:rPr lang="en-US" sz="3000" dirty="0" smtClean="0"/>
              <a:t>ς </a:t>
            </a:r>
            <a:r>
              <a:rPr lang="en-US" sz="3000" dirty="0"/>
              <a:t>ή να </a:t>
            </a:r>
            <a:r>
              <a:rPr lang="en-US" sz="3000" dirty="0" err="1" smtClean="0"/>
              <a:t>κάνε</a:t>
            </a:r>
            <a:r>
              <a:rPr lang="el-GR" sz="3000" dirty="0" smtClean="0"/>
              <a:t>τε</a:t>
            </a:r>
            <a:r>
              <a:rPr lang="en-US" sz="3000" dirty="0" smtClean="0"/>
              <a:t> </a:t>
            </a:r>
            <a:r>
              <a:rPr lang="en-US" sz="3000" dirty="0"/>
              <a:t>βόλτα στην όχθη ποταμού και χωράφι ρυζιού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63625" y="2955653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</a:rPr>
              <a:t>(nature)</a:t>
            </a:r>
            <a:endParaRPr lang="en-US" sz="16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72531" y="2927642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</a:rPr>
              <a:t>(waterfall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en-US" sz="16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1448" y="3811704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</a:rPr>
              <a:t>(temple</a:t>
            </a:r>
            <a:r>
              <a:rPr lang="en-US" sz="1600" i="1" dirty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en-US" sz="16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7732" y="3832398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</a:rPr>
              <a:t>(riverside)</a:t>
            </a:r>
            <a:endParaRPr lang="en-US" sz="16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17577" y="3852740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</a:rPr>
              <a:t>(rice field)</a:t>
            </a:r>
            <a:endParaRPr lang="en-US" sz="16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3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9247" y="48768"/>
            <a:ext cx="12021313" cy="3145536"/>
          </a:xfrm>
          <a:prstGeom prst="rect">
            <a:avLst/>
          </a:prstGeom>
          <a:solidFill>
            <a:schemeClr val="bg1"/>
          </a:solidFill>
          <a:ln w="7620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98653" y="370390"/>
            <a:ext cx="106834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 smtClean="0"/>
              <a:t>	H</a:t>
            </a:r>
            <a:r>
              <a:rPr lang="el-GR" sz="2800" dirty="0" smtClean="0"/>
              <a:t> </a:t>
            </a:r>
            <a:r>
              <a:rPr lang="el-GR" sz="2800" dirty="0"/>
              <a:t>πρωτεύουσα του Λάος είναι η </a:t>
            </a:r>
            <a:r>
              <a:rPr lang="el-GR" sz="2800" u="sng" dirty="0" smtClean="0">
                <a:solidFill>
                  <a:schemeClr val="bg1">
                    <a:lumMod val="50000"/>
                  </a:schemeClr>
                </a:solidFill>
              </a:rPr>
              <a:t>Βιεντιάνε</a:t>
            </a:r>
            <a:r>
              <a:rPr lang="el-GR" sz="2800" dirty="0" smtClean="0"/>
              <a:t>.</a:t>
            </a:r>
            <a:r>
              <a:rPr lang="en-US" sz="2800" dirty="0" smtClean="0"/>
              <a:t> E</a:t>
            </a:r>
            <a:r>
              <a:rPr lang="el-GR" sz="2800" dirty="0" smtClean="0"/>
              <a:t>ίναι </a:t>
            </a:r>
            <a:r>
              <a:rPr lang="el-GR" sz="2800" dirty="0"/>
              <a:t>μια μικρή </a:t>
            </a:r>
            <a:r>
              <a:rPr lang="el-GR" sz="2800" dirty="0" smtClean="0"/>
              <a:t>και ήσυχη πόλη</a:t>
            </a:r>
            <a:r>
              <a:rPr lang="en-US" sz="2800" dirty="0" smtClean="0"/>
              <a:t>. </a:t>
            </a:r>
            <a:r>
              <a:rPr lang="en-US" sz="2800" dirty="0"/>
              <a:t>E</a:t>
            </a:r>
            <a:r>
              <a:rPr lang="el-GR" sz="2800" dirty="0" smtClean="0"/>
              <a:t>ίναι </a:t>
            </a:r>
            <a:r>
              <a:rPr lang="el-GR" sz="2800" dirty="0"/>
              <a:t>εκεί που </a:t>
            </a:r>
            <a:r>
              <a:rPr lang="el-GR" sz="2800" dirty="0" smtClean="0"/>
              <a:t>μένω</a:t>
            </a:r>
            <a:r>
              <a:rPr lang="en-US" sz="2800" dirty="0" smtClean="0"/>
              <a:t>. </a:t>
            </a:r>
            <a:r>
              <a:rPr lang="el-GR" sz="2800" dirty="0" smtClean="0"/>
              <a:t>Στο Βιεντιάνε πρέπει να δετε χρυσή στούπα που είναι το ορύσημο του Λάος.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405785" y="1070849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(Capital city)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412" y="1914305"/>
            <a:ext cx="1425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(peaceful)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0357" y="1879465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(where)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" t="6570" r="741" b="2565"/>
          <a:stretch/>
        </p:blipFill>
        <p:spPr>
          <a:xfrm>
            <a:off x="0" y="3294374"/>
            <a:ext cx="6826886" cy="3525194"/>
          </a:xfrm>
          <a:prstGeom prst="rect">
            <a:avLst/>
          </a:prstGeom>
        </p:spPr>
      </p:pic>
      <p:pic>
        <p:nvPicPr>
          <p:cNvPr id="1026" name="Picture 2" descr="Pha That Luang, Vientiane, Laos - Nations Online Projec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4"/>
          <a:stretch/>
        </p:blipFill>
        <p:spPr bwMode="auto">
          <a:xfrm>
            <a:off x="6826886" y="3294375"/>
            <a:ext cx="5365114" cy="352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319527" y="1914305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(golden)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8653" y="2736508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(stupa)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08553" y="2736508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</a:rPr>
              <a:t>(landmark)</a:t>
            </a:r>
            <a:endParaRPr lang="en-US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1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971800"/>
            <a:ext cx="12191999" cy="1112956"/>
          </a:xfrm>
          <a:prstGeom prst="rect">
            <a:avLst/>
          </a:prstGeom>
          <a:pattFill prst="pct90">
            <a:fgClr>
              <a:schemeClr val="tx1">
                <a:lumMod val="50000"/>
                <a:lumOff val="50000"/>
              </a:schemeClr>
            </a:fgClr>
            <a:bgClr>
              <a:schemeClr val="tx1">
                <a:lumMod val="85000"/>
                <a:lumOff val="15000"/>
              </a:schemeClr>
            </a:bgClr>
          </a:pattFill>
          <a:ln w="762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Street food on the night market in Luang Prabang, Laos Stock Photo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5" r="3603" b="25756"/>
          <a:stretch/>
        </p:blipFill>
        <p:spPr bwMode="auto">
          <a:xfrm>
            <a:off x="6385560" y="4103231"/>
            <a:ext cx="5806439" cy="272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entiane City Full Day Tour - Klook U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8"/>
          <a:stretch/>
        </p:blipFill>
        <p:spPr bwMode="auto">
          <a:xfrm>
            <a:off x="0" y="0"/>
            <a:ext cx="6385560" cy="293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hat to do in Vientiane | Adventure Lao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8" r="15574"/>
          <a:stretch/>
        </p:blipFill>
        <p:spPr bwMode="auto">
          <a:xfrm>
            <a:off x="6385560" y="0"/>
            <a:ext cx="5816600" cy="293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2" b="23211"/>
          <a:stretch/>
        </p:blipFill>
        <p:spPr>
          <a:xfrm>
            <a:off x="0" y="4109783"/>
            <a:ext cx="6385560" cy="2697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0" y="3255400"/>
            <a:ext cx="125628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dirty="0" smtClean="0">
                <a:solidFill>
                  <a:schemeClr val="bg1"/>
                </a:solidFill>
              </a:rPr>
              <a:t>Στο Βιεντιάνε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l-GR" sz="2600" dirty="0" smtClean="0">
                <a:solidFill>
                  <a:schemeClr val="bg1"/>
                </a:solidFill>
              </a:rPr>
              <a:t>υπάρχει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l-GR" sz="2600" dirty="0" smtClean="0">
                <a:solidFill>
                  <a:schemeClr val="bg1"/>
                </a:solidFill>
              </a:rPr>
              <a:t>ενα </a:t>
            </a:r>
            <a:r>
              <a:rPr lang="el-GR" sz="2600" dirty="0">
                <a:solidFill>
                  <a:schemeClr val="bg1"/>
                </a:solidFill>
              </a:rPr>
              <a:t>νυχτερινή </a:t>
            </a:r>
            <a:r>
              <a:rPr lang="el-GR" sz="2600" dirty="0" smtClean="0">
                <a:solidFill>
                  <a:schemeClr val="bg1"/>
                </a:solidFill>
              </a:rPr>
              <a:t>αγορά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l-GR" sz="2600" dirty="0">
                <a:solidFill>
                  <a:schemeClr val="bg1"/>
                </a:solidFill>
              </a:rPr>
              <a:t>μπορούμε να πάμε για </a:t>
            </a:r>
            <a:r>
              <a:rPr lang="el-GR" sz="2600" dirty="0" smtClean="0">
                <a:solidFill>
                  <a:schemeClr val="bg1"/>
                </a:solidFill>
              </a:rPr>
              <a:t>φαγητ</a:t>
            </a:r>
            <a:r>
              <a:rPr lang="el-GR" sz="2600" dirty="0">
                <a:solidFill>
                  <a:schemeClr val="bg1"/>
                </a:solidFill>
              </a:rPr>
              <a:t>ά</a:t>
            </a:r>
            <a:r>
              <a:rPr lang="el-GR" sz="2600" dirty="0" smtClean="0">
                <a:solidFill>
                  <a:schemeClr val="bg1"/>
                </a:solidFill>
              </a:rPr>
              <a:t> </a:t>
            </a:r>
            <a:r>
              <a:rPr lang="el-GR" sz="2600" dirty="0">
                <a:solidFill>
                  <a:schemeClr val="bg1"/>
                </a:solidFill>
              </a:rPr>
              <a:t>του δρόμου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65049" y="3572281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(</a:t>
            </a:r>
            <a:r>
              <a:rPr lang="en-US" sz="1600" i="1" dirty="0" err="1" smtClean="0">
                <a:solidFill>
                  <a:schemeClr val="bg1"/>
                </a:solidFill>
              </a:rPr>
              <a:t>streetfood</a:t>
            </a:r>
            <a:r>
              <a:rPr lang="en-US" sz="1600" i="1" dirty="0" smtClean="0">
                <a:solidFill>
                  <a:schemeClr val="bg1"/>
                </a:solidFill>
              </a:rPr>
              <a:t>)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5275" y="3598676"/>
            <a:ext cx="1515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(night market)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85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to Make Thai Sticky Rice (So It's Fluffy and Moist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7" r="15174" b="15194"/>
          <a:stretch/>
        </p:blipFill>
        <p:spPr bwMode="auto">
          <a:xfrm>
            <a:off x="-47492" y="0"/>
            <a:ext cx="6163200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หุงข้าวยังไงให้สวย ขึ้นหม้อ น่าทาน! - เมืองเหนืออัพเดท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" b="3097"/>
          <a:stretch/>
        </p:blipFill>
        <p:spPr bwMode="auto">
          <a:xfrm>
            <a:off x="6115708" y="0"/>
            <a:ext cx="6163200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3944333"/>
            <a:ext cx="12192000" cy="2828324"/>
          </a:xfrm>
          <a:prstGeom prst="rect">
            <a:avLst/>
          </a:prstGeom>
          <a:pattFill prst="weave">
            <a:fgClr>
              <a:srgbClr val="FFF8E1"/>
            </a:fgClr>
            <a:bgClr>
              <a:schemeClr val="bg1"/>
            </a:bgClr>
          </a:pattFill>
          <a:ln w="76200">
            <a:solidFill>
              <a:srgbClr val="7055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6477" y="4096595"/>
            <a:ext cx="11285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Πάντα τρώμε ρύζι καθε μέρα</a:t>
            </a:r>
            <a:r>
              <a:rPr lang="en-US" sz="2400" dirty="0" smtClean="0"/>
              <a:t>. </a:t>
            </a:r>
            <a:r>
              <a:rPr lang="el-GR" sz="2400" dirty="0"/>
              <a:t>Υπάρχουν δύο είδη </a:t>
            </a:r>
            <a:r>
              <a:rPr lang="el-GR" sz="2400" dirty="0" smtClean="0"/>
              <a:t>ρυζιού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-12192" y="4903644"/>
            <a:ext cx="6182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Το κολλώδες ρύζι που τρώμε με τα χέρια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142074" y="4923793"/>
            <a:ext cx="6110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Το κανονικό ρύζι που τρώμε με</a:t>
            </a:r>
            <a:r>
              <a:rPr lang="en-US" sz="2400" dirty="0" smtClean="0"/>
              <a:t> </a:t>
            </a:r>
            <a:r>
              <a:rPr lang="el-GR" sz="2400" dirty="0" smtClean="0"/>
              <a:t>το κουτάλι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-243795" y="5506679"/>
            <a:ext cx="12643413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300" dirty="0" smtClean="0"/>
              <a:t>Το κολλώδες </a:t>
            </a:r>
            <a:r>
              <a:rPr lang="el-GR" sz="2300" dirty="0"/>
              <a:t>ρύζι </a:t>
            </a:r>
            <a:r>
              <a:rPr lang="el-GR" sz="2300" dirty="0" smtClean="0"/>
              <a:t>είναι </a:t>
            </a:r>
            <a:r>
              <a:rPr lang="el-GR" sz="2300" dirty="0"/>
              <a:t>μέσα στο </a:t>
            </a:r>
            <a:r>
              <a:rPr lang="el-GR" sz="2300" dirty="0" smtClean="0"/>
              <a:t>κουτί από το μπαμπού και είναι</a:t>
            </a:r>
            <a:r>
              <a:rPr lang="en-US" sz="2300" dirty="0" smtClean="0"/>
              <a:t> </a:t>
            </a:r>
            <a:r>
              <a:rPr lang="el-GR" sz="2300" dirty="0" smtClean="0"/>
              <a:t>πιο δημοφιλής απο το κανονικό ρύζι</a:t>
            </a:r>
            <a:endParaRPr lang="en-US" sz="2300" dirty="0"/>
          </a:p>
        </p:txBody>
      </p:sp>
      <p:sp>
        <p:nvSpPr>
          <p:cNvPr id="2" name="TextBox 1"/>
          <p:cNvSpPr txBox="1"/>
          <p:nvPr/>
        </p:nvSpPr>
        <p:spPr>
          <a:xfrm>
            <a:off x="5817482" y="4893015"/>
            <a:ext cx="520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604900"/>
                </a:solidFill>
              </a:rPr>
              <a:t>//</a:t>
            </a:r>
            <a:endParaRPr lang="en-US" sz="2800" b="1" dirty="0">
              <a:solidFill>
                <a:srgbClr val="6049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69066" y="4402477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604900"/>
                </a:solidFill>
              </a:rPr>
              <a:t>(type)</a:t>
            </a:r>
            <a:endParaRPr lang="en-US" sz="1600" i="1" dirty="0">
              <a:solidFill>
                <a:srgbClr val="6049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106" y="5227690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604900"/>
                </a:solidFill>
              </a:rPr>
              <a:t>(sticky)</a:t>
            </a:r>
            <a:endParaRPr lang="en-US" sz="1600" i="1" dirty="0">
              <a:solidFill>
                <a:srgbClr val="6049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30374" y="5210021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604900"/>
                </a:solidFill>
              </a:rPr>
              <a:t>(regular)</a:t>
            </a:r>
            <a:endParaRPr lang="en-US" sz="1600" i="1" dirty="0">
              <a:solidFill>
                <a:srgbClr val="6049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6682" y="5226500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604900"/>
                </a:solidFill>
              </a:rPr>
              <a:t>(hands)</a:t>
            </a:r>
            <a:endParaRPr lang="en-US" sz="1600" i="1" dirty="0">
              <a:solidFill>
                <a:srgbClr val="6049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51206" y="5195723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604900"/>
                </a:solidFill>
              </a:rPr>
              <a:t>(spoon)</a:t>
            </a:r>
            <a:endParaRPr lang="en-US" sz="1600" i="1" dirty="0">
              <a:solidFill>
                <a:srgbClr val="6049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1556" y="5950490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604900"/>
                </a:solidFill>
              </a:rPr>
              <a:t>(sticky)</a:t>
            </a:r>
            <a:endParaRPr lang="en-US" sz="1600" i="1" dirty="0">
              <a:solidFill>
                <a:srgbClr val="6049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7511" y="5907741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604900"/>
                </a:solidFill>
              </a:rPr>
              <a:t>(bamboo)</a:t>
            </a:r>
            <a:endParaRPr lang="en-US" sz="1600" i="1" dirty="0">
              <a:solidFill>
                <a:srgbClr val="6049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15302" y="5907741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604900"/>
                </a:solidFill>
              </a:rPr>
              <a:t>(box)</a:t>
            </a:r>
            <a:endParaRPr lang="en-US" sz="1600" i="1" dirty="0">
              <a:solidFill>
                <a:srgbClr val="6049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70666" y="5910689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604900"/>
                </a:solidFill>
              </a:rPr>
              <a:t>(popular)</a:t>
            </a:r>
            <a:endParaRPr lang="en-US" sz="1600" i="1" dirty="0">
              <a:solidFill>
                <a:srgbClr val="6049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30271" y="5920426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604900"/>
                </a:solidFill>
              </a:rPr>
              <a:t>(regular)</a:t>
            </a:r>
            <a:endParaRPr lang="en-US" sz="1600" i="1" dirty="0">
              <a:solidFill>
                <a:srgbClr val="604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1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95858"/>
            <a:ext cx="12192000" cy="3457652"/>
          </a:xfrm>
          <a:prstGeom prst="rect">
            <a:avLst/>
          </a:prstGeom>
          <a:solidFill>
            <a:srgbClr val="F9F2EB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3461832"/>
            <a:ext cx="12192000" cy="3375628"/>
          </a:xfrm>
          <a:prstGeom prst="rect">
            <a:avLst/>
          </a:prstGeom>
          <a:solidFill>
            <a:srgbClr val="F6FAF4"/>
          </a:solidFill>
          <a:ln w="76200">
            <a:solidFill>
              <a:srgbClr val="253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Tum Mak Hoong - Laos Style Papaya Salad | Recipe in 2020 | Asian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32" y="4180"/>
            <a:ext cx="3272972" cy="327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29) Bamboo Shoots Soup แกงหน่อไม้ | Best Thai and Italian Foo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3" r="14263"/>
          <a:stretch/>
        </p:blipFill>
        <p:spPr bwMode="auto">
          <a:xfrm>
            <a:off x="8915400" y="3552494"/>
            <a:ext cx="3203448" cy="320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9335" y="255025"/>
            <a:ext cx="87658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l-GR" sz="2800" dirty="0" smtClean="0"/>
              <a:t>Η </a:t>
            </a:r>
            <a:r>
              <a:rPr lang="el-GR" sz="2800" dirty="0" smtClean="0">
                <a:solidFill>
                  <a:srgbClr val="C00000"/>
                </a:solidFill>
              </a:rPr>
              <a:t>σαλάτα παπάγια </a:t>
            </a:r>
            <a:r>
              <a:rPr lang="el-GR" sz="2800" dirty="0" smtClean="0"/>
              <a:t>(Θαμ μαρκ χο</a:t>
            </a:r>
            <a:r>
              <a:rPr lang="el-GR" sz="2800" dirty="0"/>
              <a:t>ύ</a:t>
            </a:r>
            <a:r>
              <a:rPr lang="el-GR" sz="2800" dirty="0" smtClean="0"/>
              <a:t>νγ) είναι διάσημος για Λαοί. Είναι νεαρά παπάγια με ζυμωμένη σάλτσα ψαριού και είναι πάντα αρωματώδης.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56744" y="3843414"/>
            <a:ext cx="78129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l-GR" sz="2800" dirty="0" smtClean="0"/>
              <a:t>Το </a:t>
            </a:r>
            <a:r>
              <a:rPr lang="el-GR" sz="2800" dirty="0" smtClean="0">
                <a:solidFill>
                  <a:schemeClr val="accent6">
                    <a:lumMod val="50000"/>
                  </a:schemeClr>
                </a:solidFill>
              </a:rPr>
              <a:t>μπαμπού σούπα</a:t>
            </a:r>
            <a:r>
              <a:rPr lang="el-GR" sz="2800" dirty="0" smtClean="0"/>
              <a:t> (κενγ ν</a:t>
            </a:r>
            <a:r>
              <a:rPr lang="el-GR" sz="2800" dirty="0"/>
              <a:t>ό</a:t>
            </a:r>
            <a:r>
              <a:rPr lang="el-GR" sz="2800" dirty="0" smtClean="0"/>
              <a:t>ρ μάι)</a:t>
            </a:r>
            <a:r>
              <a:rPr lang="en-US" sz="2800" dirty="0" smtClean="0"/>
              <a:t> </a:t>
            </a:r>
            <a:r>
              <a:rPr lang="el-GR" sz="2800" dirty="0" smtClean="0"/>
              <a:t>είναι παραδοσιακό φαγητό. Τρώμε μόνο για το βραδινό. </a:t>
            </a:r>
            <a:r>
              <a:rPr lang="en-US" sz="2800" dirty="0" smtClean="0"/>
              <a:t>E</a:t>
            </a:r>
            <a:r>
              <a:rPr lang="el-GR" sz="2800" dirty="0" smtClean="0"/>
              <a:t>ίναι </a:t>
            </a:r>
            <a:r>
              <a:rPr lang="el-GR" sz="2800" dirty="0"/>
              <a:t>χορτοφαγικό φαγητό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075498" y="937487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C00000"/>
                </a:solidFill>
              </a:rPr>
              <a:t>(papaya)</a:t>
            </a:r>
            <a:endParaRPr lang="en-US" sz="1600" i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46202" y="927360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C00000"/>
                </a:solidFill>
              </a:rPr>
              <a:t>(famous)</a:t>
            </a:r>
            <a:endParaRPr lang="en-US" sz="1600" i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93004" y="1802136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C00000"/>
                </a:solidFill>
              </a:rPr>
              <a:t>(Lao people)</a:t>
            </a:r>
            <a:endParaRPr lang="en-US" sz="1600" i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6040" y="1783848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C00000"/>
                </a:solidFill>
              </a:rPr>
              <a:t>(young)</a:t>
            </a:r>
            <a:endParaRPr lang="en-US" sz="1600" i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69656" y="1802136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C00000"/>
                </a:solidFill>
              </a:rPr>
              <a:t>(fermented)</a:t>
            </a:r>
            <a:endParaRPr lang="en-US" sz="1600" i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20428" y="1797122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C00000"/>
                </a:solidFill>
              </a:rPr>
              <a:t>(sauce)</a:t>
            </a:r>
            <a:endParaRPr lang="en-US" sz="1600" i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96956" y="1815410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C00000"/>
                </a:solidFill>
              </a:rPr>
              <a:t>(fish)</a:t>
            </a:r>
            <a:endParaRPr lang="en-US" sz="1600" i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24609" y="2646439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C00000"/>
                </a:solidFill>
              </a:rPr>
              <a:t>(spicy)</a:t>
            </a:r>
            <a:endParaRPr lang="en-US" sz="1600" i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9818" y="4516953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accent6">
                    <a:lumMod val="75000"/>
                  </a:schemeClr>
                </a:solidFill>
              </a:rPr>
              <a:t>(bamboo)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55246" y="4516953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accent6">
                    <a:lumMod val="75000"/>
                  </a:schemeClr>
                </a:solidFill>
              </a:rPr>
              <a:t>(soup)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7456" y="5388206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accent6">
                    <a:lumMod val="75000"/>
                  </a:schemeClr>
                </a:solidFill>
              </a:rPr>
              <a:t>(traditional)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66672" y="6231022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accent6">
                    <a:lumMod val="75000"/>
                  </a:schemeClr>
                </a:solidFill>
              </a:rPr>
              <a:t>(vegetarian)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94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oducts » Beerlao » Beerlao Lager « Carlsberg Grou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9601">
            <a:off x="4185612" y="147288"/>
            <a:ext cx="785857" cy="305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2324" t="20980" r="25634" b="11264"/>
          <a:stretch/>
        </p:blipFill>
        <p:spPr>
          <a:xfrm>
            <a:off x="5486400" y="216005"/>
            <a:ext cx="6410447" cy="4694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5" b="21927"/>
          <a:stretch/>
        </p:blipFill>
        <p:spPr>
          <a:xfrm>
            <a:off x="3827702" y="3457151"/>
            <a:ext cx="1477426" cy="14534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03040" y="5021174"/>
            <a:ext cx="12442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l-GR" sz="2800" dirty="0" smtClean="0"/>
              <a:t>Οι </a:t>
            </a:r>
            <a:r>
              <a:rPr lang="el-GR" sz="2800" dirty="0" smtClean="0"/>
              <a:t>Λαοτιανοί </a:t>
            </a:r>
            <a:r>
              <a:rPr lang="el-GR" sz="2800" dirty="0" smtClean="0"/>
              <a:t>είναι ο πιο μεγάκος καταναλωτής αλκοόλ </a:t>
            </a:r>
            <a:r>
              <a:rPr lang="el-GR" sz="2800" dirty="0"/>
              <a:t>στην Νοτιοανατολική </a:t>
            </a:r>
            <a:r>
              <a:rPr lang="el-GR" sz="2800" dirty="0" smtClean="0"/>
              <a:t>Ασία.</a:t>
            </a:r>
            <a:endParaRPr lang="en-US" sz="2800" dirty="0"/>
          </a:p>
          <a:p>
            <a:pPr algn="ctr">
              <a:lnSpc>
                <a:spcPct val="200000"/>
              </a:lnSpc>
            </a:pPr>
            <a:r>
              <a:rPr lang="el-GR" sz="2800" dirty="0" smtClean="0"/>
              <a:t> πίνουμε μπύρα το πρωί, το απόγευμα, το βράδυ</a:t>
            </a:r>
            <a:r>
              <a:rPr lang="en-US" sz="2800" dirty="0" smtClean="0"/>
              <a:t>,</a:t>
            </a:r>
            <a:r>
              <a:rPr lang="el-GR" sz="2800" dirty="0" smtClean="0"/>
              <a:t> 7 ημέρες την εβδουμάδα.</a:t>
            </a:r>
            <a:endParaRPr lang="en-US" sz="2800" dirty="0"/>
          </a:p>
        </p:txBody>
      </p:sp>
      <p:pic>
        <p:nvPicPr>
          <p:cNvPr id="4102" name="Picture 6" descr="Library of crown graphic black and white library png file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098" y="528320"/>
            <a:ext cx="1038256" cy="77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13308" y="5735350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accent4">
                    <a:lumMod val="50000"/>
                  </a:schemeClr>
                </a:solidFill>
              </a:rPr>
              <a:t>(consumer)</a:t>
            </a:r>
            <a:endParaRPr lang="en-US" sz="16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94788" y="5704870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accent4">
                    <a:lumMod val="50000"/>
                  </a:schemeClr>
                </a:solidFill>
              </a:rPr>
              <a:t>(alcohol)</a:t>
            </a:r>
            <a:endParaRPr lang="en-US" sz="16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94148" y="5704870"/>
            <a:ext cx="132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accent4">
                    <a:lumMod val="50000"/>
                  </a:schemeClr>
                </a:solidFill>
              </a:rPr>
              <a:t>(southeast)</a:t>
            </a:r>
            <a:endParaRPr lang="en-US" sz="16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146" name="Picture 2" descr="Mmm, beer.. - GIF on Imgu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0" y="214854"/>
            <a:ext cx="2695988" cy="269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82fe517a-01a0-41a8-a477-c982cfa7ffa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4665" y="3057998"/>
            <a:ext cx="3292475" cy="1828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1760" y="91558"/>
            <a:ext cx="11958320" cy="6622202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68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</TotalTime>
  <Words>576</Words>
  <Application>Microsoft Office PowerPoint</Application>
  <PresentationFormat>Widescreen</PresentationFormat>
  <Paragraphs>104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DokChampa</vt:lpstr>
      <vt:lpstr>Phetsarath OT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cando khammanyvong</dc:creator>
  <cp:lastModifiedBy>cando khammanyvong</cp:lastModifiedBy>
  <cp:revision>78</cp:revision>
  <dcterms:created xsi:type="dcterms:W3CDTF">2020-04-12T18:17:41Z</dcterms:created>
  <dcterms:modified xsi:type="dcterms:W3CDTF">2020-04-21T13:21:27Z</dcterms:modified>
</cp:coreProperties>
</file>